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1"/>
  </p:notesMasterIdLst>
  <p:handoutMasterIdLst>
    <p:handoutMasterId r:id="rId32"/>
  </p:handoutMasterIdLst>
  <p:sldIdLst>
    <p:sldId id="305" r:id="rId2"/>
    <p:sldId id="304" r:id="rId3"/>
    <p:sldId id="281" r:id="rId4"/>
    <p:sldId id="286" r:id="rId5"/>
    <p:sldId id="258" r:id="rId6"/>
    <p:sldId id="306" r:id="rId7"/>
    <p:sldId id="282" r:id="rId8"/>
    <p:sldId id="307" r:id="rId9"/>
    <p:sldId id="285" r:id="rId10"/>
    <p:sldId id="303" r:id="rId11"/>
    <p:sldId id="263" r:id="rId12"/>
    <p:sldId id="261" r:id="rId13"/>
    <p:sldId id="267" r:id="rId14"/>
    <p:sldId id="531" r:id="rId15"/>
    <p:sldId id="530" r:id="rId16"/>
    <p:sldId id="293" r:id="rId17"/>
    <p:sldId id="271" r:id="rId18"/>
    <p:sldId id="294" r:id="rId19"/>
    <p:sldId id="278" r:id="rId20"/>
    <p:sldId id="283" r:id="rId21"/>
    <p:sldId id="284" r:id="rId22"/>
    <p:sldId id="297" r:id="rId23"/>
    <p:sldId id="298" r:id="rId24"/>
    <p:sldId id="299" r:id="rId25"/>
    <p:sldId id="296" r:id="rId26"/>
    <p:sldId id="288" r:id="rId27"/>
    <p:sldId id="264" r:id="rId28"/>
    <p:sldId id="265"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5165" autoAdjust="0"/>
  </p:normalViewPr>
  <p:slideViewPr>
    <p:cSldViewPr snapToGrid="0">
      <p:cViewPr varScale="1">
        <p:scale>
          <a:sx n="80" d="100"/>
          <a:sy n="80" d="100"/>
        </p:scale>
        <p:origin x="590"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7ACF9-B0B1-4A49-9A89-C0CB26D02B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EAB936-F84F-4C88-BFA6-4518BCABF6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08AACC-F9EE-4B2C-A5EE-FE26E14630A0}" type="datetimeFigureOut">
              <a:rPr lang="en-US" smtClean="0"/>
              <a:t>11/19/2025</a:t>
            </a:fld>
            <a:endParaRPr lang="en-US"/>
          </a:p>
        </p:txBody>
      </p:sp>
      <p:sp>
        <p:nvSpPr>
          <p:cNvPr id="4" name="Footer Placeholder 3">
            <a:extLst>
              <a:ext uri="{FF2B5EF4-FFF2-40B4-BE49-F238E27FC236}">
                <a16:creationId xmlns:a16="http://schemas.microsoft.com/office/drawing/2014/main" id="{241135D8-B418-44E2-8391-8A8DB1FDF0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CF938F-92B1-43FD-85D1-FF29B7F445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489039-D241-451D-9BA0-16A9DBF5E9CF}" type="slidenum">
              <a:rPr lang="en-US" smtClean="0"/>
              <a:t>‹#›</a:t>
            </a:fld>
            <a:endParaRPr lang="en-US"/>
          </a:p>
        </p:txBody>
      </p:sp>
    </p:spTree>
    <p:extLst>
      <p:ext uri="{BB962C8B-B14F-4D97-AF65-F5344CB8AC3E}">
        <p14:creationId xmlns:p14="http://schemas.microsoft.com/office/powerpoint/2010/main" val="3180910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09E07-7515-4D88-9C0B-5F9F84B49B61}"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A9A10-3A8B-4A55-9C34-1163B090F8A0}" type="slidenum">
              <a:rPr lang="en-US" smtClean="0"/>
              <a:t>‹#›</a:t>
            </a:fld>
            <a:endParaRPr lang="en-US"/>
          </a:p>
        </p:txBody>
      </p:sp>
    </p:spTree>
    <p:extLst>
      <p:ext uri="{BB962C8B-B14F-4D97-AF65-F5344CB8AC3E}">
        <p14:creationId xmlns:p14="http://schemas.microsoft.com/office/powerpoint/2010/main" val="15878821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IQ" dirty="0"/>
              <a:t>انحلال</a:t>
            </a:r>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8</a:t>
            </a:fld>
            <a:endParaRPr lang="en-US"/>
          </a:p>
        </p:txBody>
      </p:sp>
    </p:spTree>
    <p:extLst>
      <p:ext uri="{BB962C8B-B14F-4D97-AF65-F5344CB8AC3E}">
        <p14:creationId xmlns:p14="http://schemas.microsoft.com/office/powerpoint/2010/main" val="1332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23</a:t>
            </a:fld>
            <a:endParaRPr lang="en-US"/>
          </a:p>
        </p:txBody>
      </p:sp>
    </p:spTree>
    <p:extLst>
      <p:ext uri="{BB962C8B-B14F-4D97-AF65-F5344CB8AC3E}">
        <p14:creationId xmlns:p14="http://schemas.microsoft.com/office/powerpoint/2010/main" val="356436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24</a:t>
            </a:fld>
            <a:endParaRPr lang="en-US"/>
          </a:p>
        </p:txBody>
      </p:sp>
    </p:spTree>
    <p:extLst>
      <p:ext uri="{BB962C8B-B14F-4D97-AF65-F5344CB8AC3E}">
        <p14:creationId xmlns:p14="http://schemas.microsoft.com/office/powerpoint/2010/main" val="123062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26</a:t>
            </a:fld>
            <a:endParaRPr lang="en-US"/>
          </a:p>
        </p:txBody>
      </p:sp>
    </p:spTree>
    <p:extLst>
      <p:ext uri="{BB962C8B-B14F-4D97-AF65-F5344CB8AC3E}">
        <p14:creationId xmlns:p14="http://schemas.microsoft.com/office/powerpoint/2010/main" val="127402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27</a:t>
            </a:fld>
            <a:endParaRPr lang="en-US"/>
          </a:p>
        </p:txBody>
      </p:sp>
    </p:spTree>
    <p:extLst>
      <p:ext uri="{BB962C8B-B14F-4D97-AF65-F5344CB8AC3E}">
        <p14:creationId xmlns:p14="http://schemas.microsoft.com/office/powerpoint/2010/main" val="372812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IQ" dirty="0"/>
              <a:t>تأثير الخصائص البلورية</a:t>
            </a:r>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28</a:t>
            </a:fld>
            <a:endParaRPr lang="en-US"/>
          </a:p>
        </p:txBody>
      </p:sp>
    </p:spTree>
    <p:extLst>
      <p:ext uri="{BB962C8B-B14F-4D97-AF65-F5344CB8AC3E}">
        <p14:creationId xmlns:p14="http://schemas.microsoft.com/office/powerpoint/2010/main" val="242924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29</a:t>
            </a:fld>
            <a:endParaRPr lang="en-US"/>
          </a:p>
        </p:txBody>
      </p:sp>
    </p:spTree>
    <p:extLst>
      <p:ext uri="{BB962C8B-B14F-4D97-AF65-F5344CB8AC3E}">
        <p14:creationId xmlns:p14="http://schemas.microsoft.com/office/powerpoint/2010/main" val="209038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IQ" dirty="0"/>
              <a:t>تسامي</a:t>
            </a:r>
            <a:endParaRPr lang="en-US" dirty="0"/>
          </a:p>
          <a:p>
            <a:pPr algn="r" rtl="1"/>
            <a:r>
              <a:rPr lang="ar-IQ" dirty="0"/>
              <a:t>تبخير</a:t>
            </a:r>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9</a:t>
            </a:fld>
            <a:endParaRPr lang="en-US"/>
          </a:p>
        </p:txBody>
      </p:sp>
    </p:spTree>
    <p:extLst>
      <p:ext uri="{BB962C8B-B14F-4D97-AF65-F5344CB8AC3E}">
        <p14:creationId xmlns:p14="http://schemas.microsoft.com/office/powerpoint/2010/main" val="210289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b="0" dirty="0">
              <a:cs typeface="+mj-cs"/>
            </a:endParaRPr>
          </a:p>
        </p:txBody>
      </p:sp>
      <p:sp>
        <p:nvSpPr>
          <p:cNvPr id="4" name="Slide Number Placeholder 3"/>
          <p:cNvSpPr>
            <a:spLocks noGrp="1"/>
          </p:cNvSpPr>
          <p:nvPr>
            <p:ph type="sldNum" sz="quarter" idx="5"/>
          </p:nvPr>
        </p:nvSpPr>
        <p:spPr/>
        <p:txBody>
          <a:bodyPr/>
          <a:lstStyle/>
          <a:p>
            <a:fld id="{C33A9A10-3A8B-4A55-9C34-1163B090F8A0}" type="slidenum">
              <a:rPr lang="en-US" smtClean="0"/>
              <a:t>11</a:t>
            </a:fld>
            <a:endParaRPr lang="en-US"/>
          </a:p>
        </p:txBody>
      </p:sp>
    </p:spTree>
    <p:extLst>
      <p:ext uri="{BB962C8B-B14F-4D97-AF65-F5344CB8AC3E}">
        <p14:creationId xmlns:p14="http://schemas.microsoft.com/office/powerpoint/2010/main" val="259112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13</a:t>
            </a:fld>
            <a:endParaRPr lang="en-US"/>
          </a:p>
        </p:txBody>
      </p:sp>
    </p:spTree>
    <p:extLst>
      <p:ext uri="{BB962C8B-B14F-4D97-AF65-F5344CB8AC3E}">
        <p14:creationId xmlns:p14="http://schemas.microsoft.com/office/powerpoint/2010/main" val="151566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9FFC6F-0E0B-4DB7-B9D0-D4FE9A4CB14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75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17</a:t>
            </a:fld>
            <a:endParaRPr lang="en-US"/>
          </a:p>
        </p:txBody>
      </p:sp>
    </p:spTree>
    <p:extLst>
      <p:ext uri="{BB962C8B-B14F-4D97-AF65-F5344CB8AC3E}">
        <p14:creationId xmlns:p14="http://schemas.microsoft.com/office/powerpoint/2010/main" val="270432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IQ" dirty="0"/>
              <a:t>2</a:t>
            </a:r>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18</a:t>
            </a:fld>
            <a:endParaRPr lang="en-US"/>
          </a:p>
        </p:txBody>
      </p:sp>
    </p:spTree>
    <p:extLst>
      <p:ext uri="{BB962C8B-B14F-4D97-AF65-F5344CB8AC3E}">
        <p14:creationId xmlns:p14="http://schemas.microsoft.com/office/powerpoint/2010/main" val="4438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19</a:t>
            </a:fld>
            <a:endParaRPr lang="en-US"/>
          </a:p>
        </p:txBody>
      </p:sp>
    </p:spTree>
    <p:extLst>
      <p:ext uri="{BB962C8B-B14F-4D97-AF65-F5344CB8AC3E}">
        <p14:creationId xmlns:p14="http://schemas.microsoft.com/office/powerpoint/2010/main" val="352590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A9A10-3A8B-4A55-9C34-1163B090F8A0}" type="slidenum">
              <a:rPr lang="en-US" smtClean="0"/>
              <a:t>22</a:t>
            </a:fld>
            <a:endParaRPr lang="en-US"/>
          </a:p>
        </p:txBody>
      </p:sp>
    </p:spTree>
    <p:extLst>
      <p:ext uri="{BB962C8B-B14F-4D97-AF65-F5344CB8AC3E}">
        <p14:creationId xmlns:p14="http://schemas.microsoft.com/office/powerpoint/2010/main" val="341822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85F613-8DD0-4942-B1DC-EECBEC5AACF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50446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48F51-BAC6-4848-8076-6A2FC5CAD66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5355436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48F51-BAC6-4848-8076-6A2FC5CAD66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34665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48F51-BAC6-4848-8076-6A2FC5CAD66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38256389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48F51-BAC6-4848-8076-6A2FC5CAD66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5449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48F51-BAC6-4848-8076-6A2FC5CAD66D}"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25207087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E6A47-E10F-4D99-B291-F1F6542ABB92}"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282528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3196-6B23-4919-B297-5556E618EA63}"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48680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141348-45CA-487D-A00B-62C54D5B8C01}"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4803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6EA15-3E23-46E6-98A1-565904FD1DEF}" type="datetime1">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83974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2AB72-DD29-4375-AD31-F769CEA7A57F}" type="datetime1">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30359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CDB7E-2100-4AE6-B80E-1FA38DAF1C98}" type="datetime1">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413898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DA6EC0-9500-495A-9959-4BFDBABD64C5}" type="datetime1">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61685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28185-A7CC-4D4C-BBCF-23E4F7EB9890}" type="datetime1">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23591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91425-2390-42AD-8372-3E556B41D739}" type="datetime1">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240984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37A66-C0DB-4B75-95BB-12F38D5385E7}" type="datetime1">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C78FD-1826-4B67-A5F5-BEC454547A23}" type="slidenum">
              <a:rPr lang="en-US" smtClean="0"/>
              <a:t>‹#›</a:t>
            </a:fld>
            <a:endParaRPr lang="en-US"/>
          </a:p>
        </p:txBody>
      </p:sp>
    </p:spTree>
    <p:extLst>
      <p:ext uri="{BB962C8B-B14F-4D97-AF65-F5344CB8AC3E}">
        <p14:creationId xmlns:p14="http://schemas.microsoft.com/office/powerpoint/2010/main" val="14505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848F51-BAC6-4848-8076-6A2FC5CAD66D}" type="datetime1">
              <a:rPr lang="en-US" smtClean="0"/>
              <a:t>11/19/2025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9C78FD-1826-4B67-A5F5-BEC454547A23}" type="slidenum">
              <a:rPr lang="en-US" smtClean="0"/>
              <a:t>‹#›</a:t>
            </a:fld>
            <a:endParaRPr lang="en-US"/>
          </a:p>
        </p:txBody>
      </p:sp>
    </p:spTree>
    <p:extLst>
      <p:ext uri="{BB962C8B-B14F-4D97-AF65-F5344CB8AC3E}">
        <p14:creationId xmlns:p14="http://schemas.microsoft.com/office/powerpoint/2010/main" val="705707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61F9-06FB-4327-ACEE-A9892BB3F831}"/>
              </a:ext>
            </a:extLst>
          </p:cNvPr>
          <p:cNvSpPr>
            <a:spLocks noGrp="1"/>
          </p:cNvSpPr>
          <p:nvPr>
            <p:ph type="title"/>
          </p:nvPr>
        </p:nvSpPr>
        <p:spPr>
          <a:xfrm>
            <a:off x="593103" y="2241058"/>
            <a:ext cx="10515600" cy="1325563"/>
          </a:xfrm>
          <a:blipFill>
            <a:blip r:embed="rId3"/>
            <a:tile tx="0" ty="0" sx="100000" sy="100000" flip="none" algn="tl"/>
          </a:blipFill>
          <a:ln w="12700">
            <a:solidFill>
              <a:srgbClr val="FFFFFF"/>
            </a:solid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Thermal analysis of materials</a:t>
            </a:r>
          </a:p>
        </p:txBody>
      </p:sp>
      <p:sp>
        <p:nvSpPr>
          <p:cNvPr id="4" name="TextBox 3">
            <a:extLst>
              <a:ext uri="{FF2B5EF4-FFF2-40B4-BE49-F238E27FC236}">
                <a16:creationId xmlns:a16="http://schemas.microsoft.com/office/drawing/2014/main" id="{B43C281C-FD64-4FC0-9008-61FC6DE7D689}"/>
              </a:ext>
            </a:extLst>
          </p:cNvPr>
          <p:cNvSpPr txBox="1"/>
          <p:nvPr/>
        </p:nvSpPr>
        <p:spPr>
          <a:xfrm>
            <a:off x="1964989" y="4549502"/>
            <a:ext cx="8501972" cy="1990288"/>
          </a:xfrm>
          <a:prstGeom prst="rect">
            <a:avLst/>
          </a:prstGeom>
          <a:noFill/>
        </p:spPr>
        <p:txBody>
          <a:bodyPr wrap="square">
            <a:spAutoFit/>
          </a:bodyPr>
          <a:lstStyle/>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By </a:t>
            </a:r>
            <a:r>
              <a:rPr kumimoji="0" lang="ar-IQ"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r>
              <a:rPr kumimoji="0" lang="en-US"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Dr. Harith A. Hasan</a:t>
            </a:r>
            <a:r>
              <a:rPr kumimoji="0" lang="ar-IQ"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endParaRPr kumimoji="0" lang="en-US"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endParaRPr>
          </a:p>
          <a:p>
            <a:pPr marL="0" marR="0" algn="r">
              <a:spcBef>
                <a:spcPts val="1000"/>
              </a:spcBef>
              <a:spcAft>
                <a:spcPts val="0"/>
              </a:spcAft>
            </a:pPr>
            <a:r>
              <a:rPr lang="de-DE" sz="1800" b="1" kern="1200" dirty="0">
                <a:solidFill>
                  <a:srgbClr val="7F7F7F"/>
                </a:solidFill>
                <a:effectLst/>
                <a:latin typeface="Trebuchet MS" panose="020B0603020202020204" pitchFamily="34" charset="0"/>
                <a:ea typeface="+mn-ea"/>
                <a:cs typeface="+mn-cs"/>
              </a:rPr>
              <a:t>    </a:t>
            </a:r>
            <a:r>
              <a:rPr lang="ar-IQ" sz="1800" b="1" kern="1200" dirty="0">
                <a:solidFill>
                  <a:srgbClr val="7F7F7F"/>
                </a:solidFill>
                <a:effectLst/>
                <a:latin typeface="Trebuchet MS" panose="020B0603020202020204" pitchFamily="34" charset="0"/>
                <a:ea typeface="+mn-ea"/>
                <a:cs typeface="+mn-cs"/>
              </a:rPr>
              <a:t>   </a:t>
            </a:r>
            <a:r>
              <a:rPr lang="de-DE" sz="1800" b="1" kern="1200" dirty="0">
                <a:solidFill>
                  <a:srgbClr val="7F7F7F"/>
                </a:solidFill>
                <a:effectLst/>
                <a:latin typeface="Trebuchet MS" panose="020B0603020202020204" pitchFamily="34" charset="0"/>
                <a:ea typeface="+mn-ea"/>
                <a:cs typeface="+mn-cs"/>
              </a:rPr>
              <a:t>Dr. Maher A. Jalal </a:t>
            </a:r>
            <a:r>
              <a:rPr lang="ar-IQ" sz="1800" b="1" kern="1200" dirty="0">
                <a:solidFill>
                  <a:srgbClr val="7F7F7F"/>
                </a:solidFill>
                <a:effectLst/>
                <a:latin typeface="Trebuchet MS" panose="020B0603020202020204" pitchFamily="34" charset="0"/>
                <a:ea typeface="+mn-ea"/>
                <a:cs typeface="+mn-cs"/>
              </a:rPr>
              <a:t>  </a:t>
            </a:r>
            <a:r>
              <a:rPr lang="ar-IQ" sz="1800" b="1" kern="1200" dirty="0">
                <a:solidFill>
                  <a:srgbClr val="7F7F7F"/>
                </a:solidFill>
                <a:effectLst/>
                <a:latin typeface="Trebuchet MS" panose="020B0603020202020204" pitchFamily="34" charset="0"/>
                <a:ea typeface="+mn-ea"/>
                <a:cs typeface="Tahoma" panose="020B0604030504040204" pitchFamily="34" charset="0"/>
              </a:rPr>
              <a:t>  </a:t>
            </a:r>
            <a:r>
              <a:rPr lang="de-DE" sz="1800" b="1" kern="1200" dirty="0">
                <a:solidFill>
                  <a:srgbClr val="7F7F7F"/>
                </a:solidFill>
                <a:effectLst/>
                <a:latin typeface="Trebuchet MS" panose="020B0603020202020204" pitchFamily="34" charset="0"/>
                <a:ea typeface="+mn-ea"/>
                <a:cs typeface="+mn-cs"/>
              </a:rPr>
              <a:t>   </a:t>
            </a:r>
            <a:r>
              <a:rPr lang="ar-IQ" sz="1800" b="1" kern="1200" dirty="0">
                <a:solidFill>
                  <a:srgbClr val="7F7F7F"/>
                </a:solidFill>
                <a:effectLst/>
                <a:latin typeface="Trebuchet MS" panose="020B0603020202020204" pitchFamily="34" charset="0"/>
                <a:ea typeface="+mn-ea"/>
                <a:cs typeface="Tahoma" panose="020B060403050404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r">
              <a:spcBef>
                <a:spcPts val="1000"/>
              </a:spcBef>
              <a:spcAft>
                <a:spcPts val="0"/>
              </a:spcAft>
            </a:pPr>
            <a:r>
              <a:rPr lang="ar-IQ" sz="1800" b="1" kern="1200" dirty="0">
                <a:solidFill>
                  <a:srgbClr val="7F7F7F"/>
                </a:solidFill>
                <a:effectLst/>
                <a:latin typeface="Trebuchet MS" panose="020B0603020202020204" pitchFamily="34" charset="0"/>
                <a:ea typeface="+mn-ea"/>
                <a:cs typeface="Tahoma" panose="020B0604030504040204" pitchFamily="34" charset="0"/>
              </a:rPr>
              <a:t>   </a:t>
            </a:r>
            <a:r>
              <a:rPr lang="de-DE" sz="1800" b="1" kern="1200" dirty="0">
                <a:solidFill>
                  <a:srgbClr val="7F7F7F"/>
                </a:solidFill>
                <a:effectLst/>
                <a:latin typeface="Trebuchet MS" panose="020B0603020202020204" pitchFamily="34" charset="0"/>
                <a:ea typeface="+mn-ea"/>
                <a:cs typeface="+mn-cs"/>
              </a:rPr>
              <a:t> </a:t>
            </a:r>
            <a:r>
              <a:rPr lang="ar-IQ" sz="1800" b="1" kern="1200" dirty="0">
                <a:solidFill>
                  <a:srgbClr val="7F7F7F"/>
                </a:solidFill>
                <a:effectLst/>
                <a:latin typeface="Trebuchet MS" panose="020B0603020202020204" pitchFamily="34" charset="0"/>
                <a:ea typeface="+mn-ea"/>
                <a:cs typeface="+mn-cs"/>
              </a:rPr>
              <a:t> </a:t>
            </a:r>
            <a:r>
              <a:rPr lang="de-DE" sz="1800" b="1" kern="1200" dirty="0">
                <a:solidFill>
                  <a:srgbClr val="7F7F7F"/>
                </a:solidFill>
                <a:effectLst/>
                <a:latin typeface="Trebuchet MS" panose="020B0603020202020204" pitchFamily="34" charset="0"/>
                <a:ea typeface="+mn-ea"/>
                <a:cs typeface="+mn-cs"/>
              </a:rPr>
              <a:t>Dr. </a:t>
            </a:r>
            <a:r>
              <a:rPr lang="de-DE" sz="1800" b="1" kern="1200" dirty="0" err="1">
                <a:solidFill>
                  <a:srgbClr val="7F7F7F"/>
                </a:solidFill>
                <a:effectLst/>
                <a:latin typeface="Trebuchet MS" panose="020B0603020202020204" pitchFamily="34" charset="0"/>
                <a:ea typeface="+mn-ea"/>
                <a:cs typeface="+mn-cs"/>
              </a:rPr>
              <a:t>Tahseen</a:t>
            </a:r>
            <a:r>
              <a:rPr lang="de-DE" sz="1800" b="1" kern="1200" dirty="0">
                <a:solidFill>
                  <a:srgbClr val="7F7F7F"/>
                </a:solidFill>
                <a:effectLst/>
                <a:latin typeface="Trebuchet MS" panose="020B0603020202020204" pitchFamily="34" charset="0"/>
                <a:ea typeface="+mn-ea"/>
                <a:cs typeface="+mn-cs"/>
              </a:rPr>
              <a:t> A. </a:t>
            </a:r>
            <a:r>
              <a:rPr lang="de-DE" sz="1800" b="1" kern="1200" dirty="0" err="1">
                <a:solidFill>
                  <a:srgbClr val="7F7F7F"/>
                </a:solidFill>
                <a:effectLst/>
                <a:latin typeface="Trebuchet MS" panose="020B0603020202020204" pitchFamily="34" charset="0"/>
                <a:ea typeface="+mn-ea"/>
                <a:cs typeface="+mn-cs"/>
              </a:rPr>
              <a:t>Alaridhee</a:t>
            </a:r>
            <a:endParaRPr lang="ar-IQ" sz="1800" b="1" kern="1200" dirty="0">
              <a:solidFill>
                <a:srgbClr val="7F7F7F"/>
              </a:solidFill>
              <a:effectLst/>
              <a:latin typeface="Trebuchet MS" panose="020B0603020202020204" pitchFamily="34" charset="0"/>
              <a:ea typeface="+mn-ea"/>
              <a:cs typeface="+mn-cs"/>
            </a:endParaRPr>
          </a:p>
          <a:p>
            <a:pPr marL="0" marR="0" algn="r">
              <a:spcBef>
                <a:spcPts val="1000"/>
              </a:spcBef>
              <a:spcAft>
                <a:spcPts val="0"/>
              </a:spcAft>
            </a:pPr>
            <a:r>
              <a:rPr lang="de-DE" sz="1800" b="1" kern="1200" dirty="0">
                <a:solidFill>
                  <a:srgbClr val="7F7F7F"/>
                </a:solidFill>
                <a:effectLst/>
                <a:latin typeface="Tahoma" panose="020B0604030504040204" pitchFamily="34" charset="0"/>
                <a:ea typeface="+mn-ea"/>
              </a:rPr>
              <a:t> </a:t>
            </a:r>
            <a:endParaRPr lang="en-US" sz="1200" dirty="0">
              <a:effectLst/>
              <a:latin typeface="Times New Roman" panose="02020603050405020304" pitchFamily="18" charset="0"/>
              <a:ea typeface="Times New Roman" panose="02020603050405020304" pitchFamily="18" charset="0"/>
            </a:endParaRP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ar-IQ"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r>
              <a:rPr kumimoji="0" lang="en-US"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2024</a:t>
            </a:r>
            <a:r>
              <a:rPr kumimoji="0" lang="ar-IQ" sz="1800" b="1"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r>
              <a:rPr kumimoji="0" lang="ar-IQ" sz="1800" b="0"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rPr>
              <a:t>              </a:t>
            </a:r>
            <a:endParaRPr kumimoji="0" lang="en-US" sz="1800" b="0" i="0" u="none" strike="noStrike" kern="1200" cap="none" spc="0" normalizeH="0" baseline="0" noProof="0" dirty="0">
              <a:ln>
                <a:noFill/>
              </a:ln>
              <a:solidFill>
                <a:prstClr val="black">
                  <a:lumMod val="50000"/>
                  <a:lumOff val="50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2283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999A497-57F9-40FC-B01E-3C50B6EBC996}"/>
              </a:ext>
            </a:extLst>
          </p:cNvPr>
          <p:cNvGraphicFramePr>
            <a:graphicFrameLocks noGrp="1"/>
          </p:cNvGraphicFramePr>
          <p:nvPr>
            <p:ph idx="1"/>
            <p:extLst>
              <p:ext uri="{D42A27DB-BD31-4B8C-83A1-F6EECF244321}">
                <p14:modId xmlns:p14="http://schemas.microsoft.com/office/powerpoint/2010/main" val="2140559351"/>
              </p:ext>
            </p:extLst>
          </p:nvPr>
        </p:nvGraphicFramePr>
        <p:xfrm>
          <a:off x="1136821" y="144013"/>
          <a:ext cx="9588843" cy="6083792"/>
        </p:xfrm>
        <a:graphic>
          <a:graphicData uri="http://schemas.openxmlformats.org/drawingml/2006/table">
            <a:tbl>
              <a:tblPr rtl="1" firstRow="1" firstCol="1" bandRow="1"/>
              <a:tblGrid>
                <a:gridCol w="5239264">
                  <a:extLst>
                    <a:ext uri="{9D8B030D-6E8A-4147-A177-3AD203B41FA5}">
                      <a16:colId xmlns:a16="http://schemas.microsoft.com/office/drawing/2014/main" val="2841123508"/>
                    </a:ext>
                  </a:extLst>
                </a:gridCol>
                <a:gridCol w="2149813">
                  <a:extLst>
                    <a:ext uri="{9D8B030D-6E8A-4147-A177-3AD203B41FA5}">
                      <a16:colId xmlns:a16="http://schemas.microsoft.com/office/drawing/2014/main" val="3088098322"/>
                    </a:ext>
                  </a:extLst>
                </a:gridCol>
                <a:gridCol w="2199766">
                  <a:extLst>
                    <a:ext uri="{9D8B030D-6E8A-4147-A177-3AD203B41FA5}">
                      <a16:colId xmlns:a16="http://schemas.microsoft.com/office/drawing/2014/main" val="3885367250"/>
                    </a:ext>
                  </a:extLst>
                </a:gridCol>
              </a:tblGrid>
              <a:tr h="446653">
                <a:tc>
                  <a:txBody>
                    <a:bodyPr/>
                    <a:lstStyle/>
                    <a:p>
                      <a:pPr marL="0" marR="0" algn="ctr" rtl="1">
                        <a:lnSpc>
                          <a:spcPct val="115000"/>
                        </a:lnSpc>
                        <a:spcBef>
                          <a:spcPts val="0"/>
                        </a:spcBef>
                        <a:spcAft>
                          <a:spcPts val="0"/>
                        </a:spcAft>
                      </a:pPr>
                      <a:r>
                        <a:rPr lang="ar-SY" sz="3200" b="1" baseline="-25000" dirty="0">
                          <a:solidFill>
                            <a:srgbClr val="00B0F0"/>
                          </a:solidFill>
                          <a:effectLst/>
                          <a:latin typeface="Arial" panose="020B0604020202020204" pitchFamily="34" charset="0"/>
                          <a:ea typeface="Calibri" panose="020F0502020204030204" pitchFamily="34" charset="0"/>
                          <a:cs typeface="+mj-cs"/>
                        </a:rPr>
                        <a:t>الظاهرة</a:t>
                      </a:r>
                      <a:endParaRPr lang="en-US" sz="3200" baseline="-25000" dirty="0">
                        <a:solidFill>
                          <a:srgbClr val="00B0F0"/>
                        </a:solidFill>
                        <a:effectLst/>
                        <a:latin typeface="Arial" panose="020B0604020202020204" pitchFamily="34" charset="0"/>
                        <a:ea typeface="Calibri" panose="020F050202020403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Y" sz="3200" b="1" baseline="-25000" dirty="0">
                          <a:solidFill>
                            <a:srgbClr val="00B0F0"/>
                          </a:solidFill>
                          <a:effectLst/>
                          <a:latin typeface="Arial" panose="020B0604020202020204" pitchFamily="34" charset="0"/>
                          <a:ea typeface="Calibri" panose="020F0502020204030204" pitchFamily="34" charset="0"/>
                          <a:cs typeface="+mj-cs"/>
                        </a:rPr>
                        <a:t>طاردة للحرارة</a:t>
                      </a:r>
                      <a:endParaRPr lang="en-US" sz="3200" baseline="-25000" dirty="0">
                        <a:solidFill>
                          <a:srgbClr val="00B0F0"/>
                        </a:solidFill>
                        <a:effectLst/>
                        <a:latin typeface="Arial" panose="020B0604020202020204" pitchFamily="34" charset="0"/>
                        <a:ea typeface="Calibri" panose="020F050202020403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Y" sz="3200" b="1" baseline="-25000" dirty="0">
                          <a:solidFill>
                            <a:srgbClr val="00B0F0"/>
                          </a:solidFill>
                          <a:effectLst/>
                          <a:latin typeface="Arial" panose="020B0604020202020204" pitchFamily="34" charset="0"/>
                          <a:ea typeface="Calibri" panose="020F0502020204030204" pitchFamily="34" charset="0"/>
                          <a:cs typeface="+mj-cs"/>
                        </a:rPr>
                        <a:t>ماصة للحرارة</a:t>
                      </a:r>
                      <a:endParaRPr lang="en-US" sz="3200" baseline="-25000" dirty="0">
                        <a:solidFill>
                          <a:srgbClr val="00B0F0"/>
                        </a:solidFill>
                        <a:effectLst/>
                        <a:latin typeface="Arial" panose="020B0604020202020204" pitchFamily="34" charset="0"/>
                        <a:ea typeface="Calibri" panose="020F050202020403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509259"/>
                  </a:ext>
                </a:extLst>
              </a:tr>
              <a:tr h="2469712">
                <a:tc>
                  <a:txBody>
                    <a:bodyPr/>
                    <a:lstStyle/>
                    <a:p>
                      <a:pPr marL="0" marR="0" algn="ctr" rtl="1">
                        <a:lnSpc>
                          <a:spcPct val="100000"/>
                        </a:lnSpc>
                        <a:spcBef>
                          <a:spcPts val="0"/>
                        </a:spcBef>
                        <a:spcAft>
                          <a:spcPts val="0"/>
                        </a:spcAft>
                      </a:pPr>
                      <a:r>
                        <a:rPr lang="ar-SY" sz="2600" b="1" baseline="-25000" dirty="0">
                          <a:solidFill>
                            <a:srgbClr val="FF0000"/>
                          </a:solidFill>
                          <a:effectLst/>
                          <a:latin typeface="Arial" panose="020B0604020202020204" pitchFamily="34" charset="0"/>
                          <a:ea typeface="Calibri" panose="020F0502020204030204" pitchFamily="34" charset="0"/>
                        </a:rPr>
                        <a:t>الفيزيائية</a:t>
                      </a:r>
                      <a:endParaRPr lang="en-US" sz="2600" b="1" baseline="-25000" dirty="0">
                        <a:solidFill>
                          <a:srgbClr val="FF0000"/>
                        </a:solidFill>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الامتزاز </a:t>
                      </a:r>
                      <a:r>
                        <a:rPr lang="en-GB" sz="2600" b="1" baseline="-25000" dirty="0">
                          <a:solidFill>
                            <a:srgbClr val="000000"/>
                          </a:solidFill>
                          <a:effectLst/>
                          <a:latin typeface="Arial" panose="020B0604020202020204" pitchFamily="34" charset="0"/>
                          <a:ea typeface="Calibri" panose="020F0502020204030204" pitchFamily="34" charset="0"/>
                        </a:rPr>
                        <a:t>Adsorption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ازالة المادة الممتزة </a:t>
                      </a:r>
                      <a:r>
                        <a:rPr lang="en-GB" sz="2600" b="1" baseline="-25000" dirty="0">
                          <a:solidFill>
                            <a:srgbClr val="000000"/>
                          </a:solidFill>
                          <a:effectLst/>
                          <a:latin typeface="Arial" panose="020B0604020202020204" pitchFamily="34" charset="0"/>
                          <a:ea typeface="Calibri" panose="020F0502020204030204" pitchFamily="34" charset="0"/>
                        </a:rPr>
                        <a:t>Desorption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التحول البللوري </a:t>
                      </a:r>
                      <a:r>
                        <a:rPr lang="en-GB" sz="2600" b="1" baseline="-25000" dirty="0">
                          <a:solidFill>
                            <a:srgbClr val="000000"/>
                          </a:solidFill>
                          <a:effectLst/>
                          <a:latin typeface="Arial" panose="020B0604020202020204" pitchFamily="34" charset="0"/>
                          <a:ea typeface="Calibri" panose="020F0502020204030204" pitchFamily="34" charset="0"/>
                        </a:rPr>
                        <a:t>Crystalline transition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التبلور </a:t>
                      </a:r>
                      <a:r>
                        <a:rPr lang="en-GB" sz="2600" b="1" baseline="-25000" dirty="0">
                          <a:solidFill>
                            <a:srgbClr val="000000"/>
                          </a:solidFill>
                          <a:effectLst/>
                          <a:latin typeface="Arial" panose="020B0604020202020204" pitchFamily="34" charset="0"/>
                          <a:ea typeface="Calibri" panose="020F0502020204030204" pitchFamily="34" charset="0"/>
                        </a:rPr>
                        <a:t>Crystallisation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التجمد </a:t>
                      </a:r>
                      <a:r>
                        <a:rPr lang="en-GB" sz="2600" b="1" baseline="-25000" dirty="0">
                          <a:solidFill>
                            <a:srgbClr val="000000"/>
                          </a:solidFill>
                          <a:effectLst/>
                          <a:latin typeface="Arial" panose="020B0604020202020204" pitchFamily="34" charset="0"/>
                          <a:ea typeface="Calibri" panose="020F0502020204030204" pitchFamily="34" charset="0"/>
                        </a:rPr>
                        <a:t>Freezing</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الانصهار </a:t>
                      </a:r>
                      <a:r>
                        <a:rPr lang="en-GB" sz="2600" b="1" baseline="-25000" dirty="0">
                          <a:solidFill>
                            <a:srgbClr val="000000"/>
                          </a:solidFill>
                          <a:effectLst/>
                          <a:latin typeface="Arial" panose="020B0604020202020204" pitchFamily="34" charset="0"/>
                          <a:ea typeface="Calibri" panose="020F0502020204030204" pitchFamily="34" charset="0"/>
                        </a:rPr>
                        <a:t>Fusion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التبخر </a:t>
                      </a:r>
                      <a:r>
                        <a:rPr lang="en-GB" sz="2600" b="1" baseline="-25000" dirty="0">
                          <a:solidFill>
                            <a:srgbClr val="000000"/>
                          </a:solidFill>
                          <a:effectLst/>
                          <a:latin typeface="Arial" panose="020B0604020202020204" pitchFamily="34" charset="0"/>
                          <a:ea typeface="Calibri" panose="020F0502020204030204" pitchFamily="34" charset="0"/>
                        </a:rPr>
                        <a:t>Vaporization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التسامي ٍ</a:t>
                      </a:r>
                      <a:r>
                        <a:rPr lang="en-GB" sz="2600" b="1" baseline="-25000" dirty="0">
                          <a:solidFill>
                            <a:srgbClr val="000000"/>
                          </a:solidFill>
                          <a:effectLst/>
                          <a:latin typeface="Arial" panose="020B0604020202020204" pitchFamily="34" charset="0"/>
                          <a:ea typeface="Calibri" panose="020F0502020204030204" pitchFamily="34" charset="0"/>
                        </a:rPr>
                        <a:t>Sublimation</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1" baseline="-25000" dirty="0">
                        <a:solidFill>
                          <a:srgbClr val="000000"/>
                        </a:solidFill>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endParaRPr lang="en-US" sz="2600" b="1" baseline="-25000" dirty="0">
                        <a:solidFill>
                          <a:srgbClr val="000000"/>
                        </a:solidFill>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200884"/>
                  </a:ext>
                </a:extLst>
              </a:tr>
              <a:tr h="3167427">
                <a:tc>
                  <a:txBody>
                    <a:bodyPr/>
                    <a:lstStyle/>
                    <a:p>
                      <a:pPr marL="0" marR="0" algn="ctr" rtl="1">
                        <a:lnSpc>
                          <a:spcPct val="100000"/>
                        </a:lnSpc>
                        <a:spcBef>
                          <a:spcPts val="0"/>
                        </a:spcBef>
                        <a:spcAft>
                          <a:spcPts val="0"/>
                        </a:spcAft>
                      </a:pPr>
                      <a:r>
                        <a:rPr lang="ar-SY" sz="2600" b="1" baseline="-25000" dirty="0">
                          <a:solidFill>
                            <a:srgbClr val="FF0000"/>
                          </a:solidFill>
                          <a:effectLst/>
                          <a:latin typeface="Arial" panose="020B0604020202020204" pitchFamily="34" charset="0"/>
                          <a:ea typeface="Calibri" panose="020F0502020204030204" pitchFamily="34" charset="0"/>
                        </a:rPr>
                        <a:t>الكيميائية</a:t>
                      </a:r>
                      <a:endParaRPr lang="en-US" sz="2600" b="1" baseline="-25000" dirty="0">
                        <a:solidFill>
                          <a:srgbClr val="FF0000"/>
                        </a:solidFill>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التكسير بالتأكسد </a:t>
                      </a:r>
                      <a:r>
                        <a:rPr lang="en-GB" sz="2600" b="1" baseline="-25000" dirty="0">
                          <a:solidFill>
                            <a:srgbClr val="000000"/>
                          </a:solidFill>
                          <a:effectLst/>
                          <a:latin typeface="Arial" panose="020B0604020202020204" pitchFamily="34" charset="0"/>
                          <a:ea typeface="Calibri" panose="020F0502020204030204" pitchFamily="34" charset="0"/>
                        </a:rPr>
                        <a:t>Oxidation Degradation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الاكسدة في الحالة الغازية </a:t>
                      </a:r>
                      <a:r>
                        <a:rPr lang="en-GB" sz="2600" b="1" baseline="-25000" dirty="0">
                          <a:solidFill>
                            <a:srgbClr val="000000"/>
                          </a:solidFill>
                          <a:effectLst/>
                          <a:latin typeface="Arial" panose="020B0604020202020204" pitchFamily="34" charset="0"/>
                          <a:ea typeface="Calibri" panose="020F0502020204030204" pitchFamily="34" charset="0"/>
                        </a:rPr>
                        <a:t>Gaseous Oxidation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A" sz="2600" b="1" baseline="-25000" dirty="0">
                          <a:solidFill>
                            <a:srgbClr val="000000"/>
                          </a:solidFill>
                          <a:effectLst/>
                          <a:latin typeface="Arial" panose="020B0604020202020204" pitchFamily="34" charset="0"/>
                          <a:ea typeface="Calibri" panose="020F0502020204030204" pitchFamily="34" charset="0"/>
                        </a:rPr>
                        <a:t>الاختزال في الحالة الغازية </a:t>
                      </a:r>
                      <a:r>
                        <a:rPr lang="en-GB" sz="2600" b="1" baseline="-25000" dirty="0">
                          <a:solidFill>
                            <a:srgbClr val="000000"/>
                          </a:solidFill>
                          <a:effectLst/>
                          <a:latin typeface="Arial" panose="020B0604020202020204" pitchFamily="34" charset="0"/>
                          <a:ea typeface="Calibri" panose="020F0502020204030204" pitchFamily="34" charset="0"/>
                        </a:rPr>
                        <a:t>Gaseous Reduction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التفكيك </a:t>
                      </a:r>
                      <a:r>
                        <a:rPr lang="en-GB" sz="2600" b="1" baseline="-25000" dirty="0">
                          <a:solidFill>
                            <a:srgbClr val="000000"/>
                          </a:solidFill>
                          <a:effectLst/>
                          <a:latin typeface="Arial" panose="020B0604020202020204" pitchFamily="34" charset="0"/>
                          <a:ea typeface="Calibri" panose="020F0502020204030204" pitchFamily="34" charset="0"/>
                        </a:rPr>
                        <a:t>Decomposition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ازالة الماء </a:t>
                      </a:r>
                      <a:r>
                        <a:rPr lang="en-GB" sz="2600" b="1" baseline="-25000" dirty="0">
                          <a:solidFill>
                            <a:srgbClr val="000000"/>
                          </a:solidFill>
                          <a:effectLst/>
                          <a:latin typeface="Arial" panose="020B0604020202020204" pitchFamily="34" charset="0"/>
                          <a:ea typeface="Calibri" panose="020F0502020204030204" pitchFamily="34" charset="0"/>
                        </a:rPr>
                        <a:t>Dehydration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ازالة المذيب </a:t>
                      </a:r>
                      <a:r>
                        <a:rPr lang="en-GB" sz="2600" b="1" baseline="-25000" dirty="0" err="1">
                          <a:solidFill>
                            <a:srgbClr val="000000"/>
                          </a:solidFill>
                          <a:effectLst/>
                          <a:latin typeface="Arial" panose="020B0604020202020204" pitchFamily="34" charset="0"/>
                          <a:ea typeface="Calibri" panose="020F0502020204030204" pitchFamily="34" charset="0"/>
                        </a:rPr>
                        <a:t>Desolvation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امتزاز كيميائي </a:t>
                      </a:r>
                      <a:r>
                        <a:rPr lang="en-GB" sz="2600" b="1" baseline="-25000" dirty="0">
                          <a:solidFill>
                            <a:srgbClr val="000000"/>
                          </a:solidFill>
                          <a:effectLst/>
                          <a:latin typeface="Arial" panose="020B0604020202020204" pitchFamily="34" charset="0"/>
                          <a:ea typeface="Calibri" panose="020F0502020204030204" pitchFamily="34" charset="0"/>
                        </a:rPr>
                        <a:t>Chemosorption</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اكسدة و اختزال</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تفاعلات صلبة</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en-GB"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 </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p>
                      <a:pPr marL="0" marR="0" algn="ctr" rtl="1">
                        <a:lnSpc>
                          <a:spcPct val="100000"/>
                        </a:lnSpc>
                        <a:spcBef>
                          <a:spcPts val="0"/>
                        </a:spcBef>
                        <a:spcAft>
                          <a:spcPts val="0"/>
                        </a:spcAft>
                      </a:pPr>
                      <a:r>
                        <a:rPr lang="ar-SY" sz="2600" b="1" baseline="-25000" dirty="0">
                          <a:solidFill>
                            <a:srgbClr val="000000"/>
                          </a:solidFill>
                          <a:effectLst/>
                          <a:latin typeface="Arial" panose="020B0604020202020204" pitchFamily="34" charset="0"/>
                          <a:ea typeface="Calibri" panose="020F0502020204030204" pitchFamily="34" charset="0"/>
                        </a:rPr>
                        <a:t>×</a:t>
                      </a:r>
                      <a:endParaRPr lang="en-US" sz="2600" baseline="-250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261122"/>
                  </a:ext>
                </a:extLst>
              </a:tr>
            </a:tbl>
          </a:graphicData>
        </a:graphic>
      </p:graphicFrame>
      <p:sp>
        <p:nvSpPr>
          <p:cNvPr id="7" name="Rectangle 2">
            <a:extLst>
              <a:ext uri="{FF2B5EF4-FFF2-40B4-BE49-F238E27FC236}">
                <a16:creationId xmlns:a16="http://schemas.microsoft.com/office/drawing/2014/main" id="{DD537AB9-A9BE-4067-8429-8A7243A60D9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318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FA36-F691-463B-830C-A8FEA8E143AD}"/>
              </a:ext>
            </a:extLst>
          </p:cNvPr>
          <p:cNvSpPr>
            <a:spLocks noGrp="1"/>
          </p:cNvSpPr>
          <p:nvPr>
            <p:ph type="title"/>
          </p:nvPr>
        </p:nvSpPr>
        <p:spPr>
          <a:xfrm>
            <a:off x="122582" y="127798"/>
            <a:ext cx="12069418" cy="1360708"/>
          </a:xfrm>
        </p:spPr>
        <p:txBody>
          <a:bodyPr>
            <a:normAutofit fontScale="90000"/>
          </a:bodyPr>
          <a:lstStyle/>
          <a:p>
            <a:pPr>
              <a:lnSpc>
                <a:spcPct val="150000"/>
              </a:lnSpc>
            </a:pPr>
            <a:r>
              <a:rPr lang="en-US" b="1" dirty="0">
                <a:solidFill>
                  <a:srgbClr val="FF0000"/>
                </a:solidFill>
              </a:rPr>
              <a:t>DSC curve</a:t>
            </a:r>
            <a:br>
              <a:rPr lang="en-US" dirty="0"/>
            </a:br>
            <a:r>
              <a:rPr lang="en-US" sz="2200" b="1" dirty="0">
                <a:solidFill>
                  <a:srgbClr val="FF0000"/>
                </a:solidFill>
                <a:latin typeface="Times New Roman" panose="02020603050405020304" pitchFamily="18" charset="0"/>
                <a:cs typeface="Times New Roman" panose="02020603050405020304" pitchFamily="18" charset="0"/>
              </a:rPr>
              <a:t>•</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chemeClr val="tx1"/>
                </a:solidFill>
                <a:latin typeface="Times New Roman" panose="02020603050405020304" pitchFamily="18" charset="0"/>
                <a:cs typeface="Times New Roman" panose="02020603050405020304" pitchFamily="18" charset="0"/>
              </a:rPr>
              <a:t>The result of a DSC experiment is a curve of heat flux versus temperature or versus time.</a:t>
            </a:r>
            <a:br>
              <a:rPr lang="en-US" sz="2200" b="1" dirty="0">
                <a:solidFill>
                  <a:schemeClr val="tx1"/>
                </a:solidFill>
                <a:latin typeface="Times New Roman" panose="02020603050405020304" pitchFamily="18" charset="0"/>
                <a:cs typeface="Times New Roman" panose="02020603050405020304" pitchFamily="18" charset="0"/>
              </a:rPr>
            </a:b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lang="en-US" sz="2200" b="1" dirty="0">
                <a:solidFill>
                  <a:schemeClr val="tx1"/>
                </a:solidFill>
                <a:latin typeface="Times New Roman" panose="02020603050405020304" pitchFamily="18" charset="0"/>
                <a:cs typeface="Times New Roman" panose="02020603050405020304" pitchFamily="18" charset="0"/>
              </a:rPr>
              <a:t>The area under the peak is directly proportional to the amount of heat emitted or absorbed (</a:t>
            </a:r>
            <a:r>
              <a:rPr kumimoji="0" 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∆H of transitions)</a:t>
            </a:r>
            <a:r>
              <a:rPr lang="en-US" sz="2200" b="1" dirty="0">
                <a:solidFill>
                  <a:schemeClr val="tx1"/>
                </a:solidFill>
                <a:latin typeface="Times New Roman" panose="02020603050405020304" pitchFamily="18" charset="0"/>
                <a:cs typeface="Times New Roman" panose="02020603050405020304" pitchFamily="18" charset="0"/>
              </a:rPr>
              <a:t> by the sample, and the length of the peak is directly proportional to the reaction rate. </a:t>
            </a:r>
            <a:br>
              <a:rPr lang="ar-IQ" sz="2200" b="1" dirty="0">
                <a:solidFill>
                  <a:schemeClr val="tx1"/>
                </a:solidFill>
                <a:latin typeface="Times New Roman" panose="02020603050405020304" pitchFamily="18" charset="0"/>
                <a:cs typeface="Times New Roman" panose="02020603050405020304" pitchFamily="18" charset="0"/>
              </a:rPr>
            </a:br>
            <a:r>
              <a:rPr lang="en-US" sz="2200" b="1" dirty="0">
                <a:solidFill>
                  <a:srgbClr val="FF0000"/>
                </a:solidFill>
                <a:latin typeface="Times New Roman" panose="02020603050405020304" pitchFamily="18" charset="0"/>
                <a:cs typeface="Times New Roman" panose="02020603050405020304" pitchFamily="18" charset="0"/>
              </a:rPr>
              <a:t>•</a:t>
            </a:r>
            <a:r>
              <a:rPr lang="en-US" sz="2200" b="1" dirty="0">
                <a:solidFill>
                  <a:schemeClr val="tx1"/>
                </a:solidFill>
                <a:latin typeface="Times New Roman" panose="02020603050405020304" pitchFamily="18" charset="0"/>
                <a:cs typeface="Times New Roman" panose="02020603050405020304" pitchFamily="18" charset="0"/>
              </a:rPr>
              <a:t> Enthalpies of transitions, which is done by integrating the peak corresponding to a given transition, the enthalpy of transition can be expressed using equation: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292F89-BD8A-4DAC-A8F3-0DC87D709EAC}"/>
                  </a:ext>
                </a:extLst>
              </p:cNvPr>
              <p:cNvSpPr txBox="1"/>
              <p:nvPr/>
            </p:nvSpPr>
            <p:spPr>
              <a:xfrm>
                <a:off x="104787" y="3719461"/>
                <a:ext cx="5614736" cy="65299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14:m>
                  <m:oMath xmlns:m="http://schemas.openxmlformats.org/officeDocument/2006/math">
                    <m:r>
                      <a:rPr kumimoji="0" lang="en-US" sz="18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𝑬𝒏𝒕𝒉𝒂𝒍𝒑𝒚</m:t>
                    </m:r>
                    <m:r>
                      <a:rPr kumimoji="0" lang="en-US" sz="18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18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𝑯</m:t>
                    </m:r>
                    <m:r>
                      <a:rPr kumimoji="0" lang="en-US" sz="18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kumimoji="0" lang="en-US" sz="18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m:rPr>
                            <m:nor/>
                          </m:rPr>
                          <a:rPr kumimoji="0" lang="en-US" sz="1800" b="1" i="0" u="none" strike="noStrike" kern="1200" cap="none" spc="0" normalizeH="0" baseline="0" noProof="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m:t>T</m:t>
                        </m:r>
                        <m:r>
                          <m:rPr>
                            <m:nor/>
                          </m:rPr>
                          <a:rPr kumimoji="0" lang="en-US" sz="1800" b="1" i="0" u="none" strike="noStrike" kern="1200" cap="none" spc="0" normalizeH="0" baseline="-25000" noProof="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m:t>1</m:t>
                        </m:r>
                      </m:sub>
                      <m:sup>
                        <m:r>
                          <m:rPr>
                            <m:nor/>
                          </m:rPr>
                          <a:rPr kumimoji="0" lang="en-US"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m:t>T</m:t>
                        </m:r>
                        <m:r>
                          <m:rPr>
                            <m:nor/>
                          </m:rPr>
                          <a:rPr kumimoji="0" lang="en-US" sz="1800" b="1" i="0" u="none" strike="noStrike" kern="1200" cap="none" spc="0" normalizeH="0" baseline="-2500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m:t>2</m:t>
                        </m:r>
                        <m:r>
                          <m:rPr>
                            <m:nor/>
                          </m:rPr>
                          <a:rPr kumimoji="0" lang="en-US" sz="1800" b="1"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m:t> </m:t>
                        </m:r>
                      </m:sup>
                      <m:e>
                        <m:sSub>
                          <m:sSubPr>
                            <m:ctrlPr>
                              <a:rPr kumimoji="0" lang="en-US" sz="18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𝑪</m:t>
                            </m:r>
                          </m:e>
                          <m:sub>
                            <m:r>
                              <a:rPr kumimoji="0" lang="en-US" sz="18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𝒑</m:t>
                            </m:r>
                          </m:sub>
                        </m:sSub>
                        <m:r>
                          <a:rPr kumimoji="0" lang="en-US" sz="18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𝒅𝑻</m:t>
                        </m:r>
                      </m:e>
                    </m:nary>
                  </m:oMath>
                </a14:m>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Arial" panose="020B0604020202020204" pitchFamily="34" charset="0"/>
                  </a:rPr>
                  <a:t>  -------------------(3)</a:t>
                </a: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E292F89-BD8A-4DAC-A8F3-0DC87D709EAC}"/>
                  </a:ext>
                </a:extLst>
              </p:cNvPr>
              <p:cNvSpPr txBox="1">
                <a:spLocks noRot="1" noChangeAspect="1" noMove="1" noResize="1" noEditPoints="1" noAdjustHandles="1" noChangeArrowheads="1" noChangeShapeType="1" noTextEdit="1"/>
              </p:cNvSpPr>
              <p:nvPr/>
            </p:nvSpPr>
            <p:spPr>
              <a:xfrm>
                <a:off x="104787" y="3719461"/>
                <a:ext cx="5614736" cy="652999"/>
              </a:xfrm>
              <a:prstGeom prst="rect">
                <a:avLst/>
              </a:prstGeom>
              <a:blipFill>
                <a:blip r:embed="rId3"/>
                <a:stretch>
                  <a:fillRect b="-1775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F5B6D70-C823-4C8D-A55B-685E753AEDDF}"/>
              </a:ext>
            </a:extLst>
          </p:cNvPr>
          <p:cNvPicPr>
            <a:picLocks noChangeAspect="1"/>
          </p:cNvPicPr>
          <p:nvPr/>
        </p:nvPicPr>
        <p:blipFill>
          <a:blip r:embed="rId4"/>
          <a:stretch>
            <a:fillRect/>
          </a:stretch>
        </p:blipFill>
        <p:spPr>
          <a:xfrm>
            <a:off x="5463873" y="3165245"/>
            <a:ext cx="7016714" cy="3614935"/>
          </a:xfrm>
          <a:prstGeom prst="rect">
            <a:avLst/>
          </a:prstGeom>
        </p:spPr>
      </p:pic>
      <p:sp>
        <p:nvSpPr>
          <p:cNvPr id="7" name="TextBox 6">
            <a:extLst>
              <a:ext uri="{FF2B5EF4-FFF2-40B4-BE49-F238E27FC236}">
                <a16:creationId xmlns:a16="http://schemas.microsoft.com/office/drawing/2014/main" id="{08548310-F255-44C8-A9B5-6DABE0ED933C}"/>
              </a:ext>
            </a:extLst>
          </p:cNvPr>
          <p:cNvSpPr txBox="1"/>
          <p:nvPr/>
        </p:nvSpPr>
        <p:spPr>
          <a:xfrm>
            <a:off x="126686" y="4641622"/>
            <a:ext cx="567088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during phase change now Latent heat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L</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that give how much energy is transferred by heating where:</a:t>
            </a:r>
            <a:endParaRPr kumimoji="0" lang="ar-IQ"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de-DE" sz="20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L = Q / m = ∆H   ( j/g )  = </a:t>
            </a:r>
            <a:r>
              <a:rPr kumimoji="0" lang="de-DE" sz="2000" b="1"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Arial" panose="020B0604020202020204" pitchFamily="34" charset="0"/>
              </a:rPr>
              <a:t>Change in </a:t>
            </a:r>
            <a:r>
              <a:rPr kumimoji="0" lang="de-DE" sz="2000" b="1" i="0" u="none" strike="noStrike" kern="1200" cap="none" spc="0" normalizeH="0" baseline="0" noProof="0" dirty="0" err="1">
                <a:ln>
                  <a:noFill/>
                </a:ln>
                <a:solidFill>
                  <a:srgbClr val="0070C0"/>
                </a:solidFill>
                <a:effectLst/>
                <a:uLnTx/>
                <a:uFillTx/>
                <a:latin typeface="Cambria Math" panose="02040503050406030204" pitchFamily="18" charset="0"/>
                <a:ea typeface="Cambria Math" panose="02040503050406030204" pitchFamily="18" charset="0"/>
                <a:cs typeface="Arial" panose="020B0604020202020204" pitchFamily="34" charset="0"/>
              </a:rPr>
              <a:t>Enthalpy</a:t>
            </a:r>
            <a:r>
              <a:rPr kumimoji="0" lang="de-DE" sz="2000" b="1"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Arial" panose="020B0604020202020204" pitchFamily="34" charset="0"/>
              </a:rPr>
              <a:t>.</a:t>
            </a:r>
            <a:br>
              <a:rPr kumimoji="0" lang="en-US" sz="2000" b="1"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Arial" panose="020B0604020202020204" pitchFamily="34" charset="0"/>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10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0011-F8DD-4C80-B8F6-998B80F28A5A}"/>
              </a:ext>
            </a:extLst>
          </p:cNvPr>
          <p:cNvSpPr>
            <a:spLocks noGrp="1"/>
          </p:cNvSpPr>
          <p:nvPr>
            <p:ph type="title"/>
          </p:nvPr>
        </p:nvSpPr>
        <p:spPr>
          <a:xfrm>
            <a:off x="89677" y="78915"/>
            <a:ext cx="10515600" cy="1325563"/>
          </a:xfrm>
        </p:spPr>
        <p:txBody>
          <a:bodyPr>
            <a:normAutofit fontScale="90000"/>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3300" b="1" dirty="0">
                <a:solidFill>
                  <a:srgbClr val="FF0000"/>
                </a:solidFill>
                <a:latin typeface="Times New Roman" panose="02020603050405020304" pitchFamily="18" charset="0"/>
                <a:cs typeface="Times New Roman" panose="02020603050405020304" pitchFamily="18" charset="0"/>
              </a:rPr>
              <a:t>What can DSC measure?</a:t>
            </a:r>
            <a:br>
              <a:rPr lang="en-US" sz="33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Glass transitions.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Melting and boiling points.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Crystallization time and temperature.</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4-</a:t>
            </a:r>
            <a:r>
              <a:rPr lang="en-US" sz="2400" b="1" dirty="0">
                <a:latin typeface="Times New Roman" panose="02020603050405020304" pitchFamily="18" charset="0"/>
                <a:cs typeface="Times New Roman" panose="02020603050405020304" pitchFamily="18" charset="0"/>
              </a:rPr>
              <a:t> Percent crystallinity.</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5-</a:t>
            </a:r>
            <a:r>
              <a:rPr lang="en-US" sz="2400" b="1" dirty="0">
                <a:latin typeface="Times New Roman" panose="02020603050405020304" pitchFamily="18" charset="0"/>
                <a:cs typeface="Times New Roman" panose="02020603050405020304" pitchFamily="18" charset="0"/>
              </a:rPr>
              <a:t> Heats of fusion and reactions.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6-</a:t>
            </a:r>
            <a:r>
              <a:rPr lang="en-US" sz="2400" b="1" dirty="0">
                <a:latin typeface="Times New Roman" panose="02020603050405020304" pitchFamily="18" charset="0"/>
                <a:cs typeface="Times New Roman" panose="02020603050405020304" pitchFamily="18" charset="0"/>
              </a:rPr>
              <a:t> Specific heat capacity.</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7-</a:t>
            </a:r>
            <a:r>
              <a:rPr lang="en-US" sz="2400" b="1" dirty="0">
                <a:latin typeface="Times New Roman" panose="02020603050405020304" pitchFamily="18" charset="0"/>
                <a:cs typeface="Times New Roman" panose="02020603050405020304" pitchFamily="18" charset="0"/>
              </a:rPr>
              <a:t> Oxidative/thermal stability.</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8-</a:t>
            </a:r>
            <a:r>
              <a:rPr lang="en-US" sz="2400" b="1" dirty="0">
                <a:latin typeface="Times New Roman" panose="02020603050405020304" pitchFamily="18" charset="0"/>
                <a:cs typeface="Times New Roman" panose="02020603050405020304" pitchFamily="18" charset="0"/>
              </a:rPr>
              <a:t> Reaction kinetics.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9-</a:t>
            </a:r>
            <a:r>
              <a:rPr lang="en-US" sz="2400" b="1" dirty="0">
                <a:latin typeface="Times New Roman" panose="02020603050405020304" pitchFamily="18" charset="0"/>
                <a:cs typeface="Times New Roman" panose="02020603050405020304" pitchFamily="18" charset="0"/>
              </a:rPr>
              <a:t> Purity.</a:t>
            </a:r>
          </a:p>
        </p:txBody>
      </p:sp>
      <p:pic>
        <p:nvPicPr>
          <p:cNvPr id="3" name="Picture 2">
            <a:extLst>
              <a:ext uri="{FF2B5EF4-FFF2-40B4-BE49-F238E27FC236}">
                <a16:creationId xmlns:a16="http://schemas.microsoft.com/office/drawing/2014/main" id="{74D34DDC-9A2F-4B04-A84E-9154A90B6CF9}"/>
              </a:ext>
            </a:extLst>
          </p:cNvPr>
          <p:cNvPicPr>
            <a:picLocks noChangeAspect="1"/>
          </p:cNvPicPr>
          <p:nvPr/>
        </p:nvPicPr>
        <p:blipFill>
          <a:blip r:embed="rId2"/>
          <a:stretch>
            <a:fillRect/>
          </a:stretch>
        </p:blipFill>
        <p:spPr>
          <a:xfrm>
            <a:off x="5656522" y="1705233"/>
            <a:ext cx="6535478" cy="3336324"/>
          </a:xfrm>
          <a:prstGeom prst="rect">
            <a:avLst/>
          </a:prstGeom>
        </p:spPr>
      </p:pic>
    </p:spTree>
    <p:extLst>
      <p:ext uri="{BB962C8B-B14F-4D97-AF65-F5344CB8AC3E}">
        <p14:creationId xmlns:p14="http://schemas.microsoft.com/office/powerpoint/2010/main" val="423314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11A4-41FC-40F2-9C88-83C9FBA62FB8}"/>
              </a:ext>
            </a:extLst>
          </p:cNvPr>
          <p:cNvSpPr>
            <a:spLocks noGrp="1"/>
          </p:cNvSpPr>
          <p:nvPr>
            <p:ph type="title"/>
          </p:nvPr>
        </p:nvSpPr>
        <p:spPr/>
        <p:txBody>
          <a:bodyPr>
            <a:normAutofit/>
          </a:bodyPr>
          <a:lstStyle/>
          <a:p>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Glass transition point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9996B5A-7935-4811-894D-377F2B206A69}"/>
              </a:ext>
            </a:extLst>
          </p:cNvPr>
          <p:cNvSpPr>
            <a:spLocks noGrp="1"/>
          </p:cNvSpPr>
          <p:nvPr>
            <p:ph idx="1"/>
          </p:nvPr>
        </p:nvSpPr>
        <p:spPr>
          <a:xfrm>
            <a:off x="145915" y="1449422"/>
            <a:ext cx="10817157" cy="3998554"/>
          </a:xfrm>
        </p:spPr>
        <p:txBody>
          <a:bodyPr/>
          <a:lstStyle/>
          <a:p>
            <a:pPr>
              <a:buClr>
                <a:srgbClr val="00B0F0"/>
              </a:buClr>
              <a:buSzPct val="100000"/>
              <a:buFont typeface="Wingdings" panose="05000000000000000000" pitchFamily="2" charset="2"/>
              <a:buChar char="q"/>
            </a:pPr>
            <a:r>
              <a:rPr lang="en-US" dirty="0"/>
              <a:t> The glass transition point is the temperature at which an </a:t>
            </a:r>
            <a:r>
              <a:rPr lang="en-US" b="1" dirty="0">
                <a:solidFill>
                  <a:srgbClr val="FFC000"/>
                </a:solidFill>
              </a:rPr>
              <a:t>amorphous material </a:t>
            </a:r>
            <a:r>
              <a:rPr lang="en-US" dirty="0"/>
              <a:t>undergoes a transition from a brittle or hard state to a rubber-like viscous state. The transition is reversible ,the reverse transition achieved by supercooling a viscous liquid into the glass state is called vitrification. </a:t>
            </a:r>
          </a:p>
        </p:txBody>
      </p:sp>
      <p:sp>
        <p:nvSpPr>
          <p:cNvPr id="6" name="TextBox 5">
            <a:extLst>
              <a:ext uri="{FF2B5EF4-FFF2-40B4-BE49-F238E27FC236}">
                <a16:creationId xmlns:a16="http://schemas.microsoft.com/office/drawing/2014/main" id="{A7B31AD6-2B25-4D54-8E92-CB134B1850D0}"/>
              </a:ext>
            </a:extLst>
          </p:cNvPr>
          <p:cNvSpPr txBox="1"/>
          <p:nvPr/>
        </p:nvSpPr>
        <p:spPr>
          <a:xfrm>
            <a:off x="128081" y="3071535"/>
            <a:ext cx="6914744" cy="1200329"/>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00B0F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heat capacity of the polymer is different before and after the glass transition temperature.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00B0F0"/>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heat capacity Cp of polymers is usually higher above </a:t>
            </a: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Tg</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62231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E448-9E60-B541-9018-E119EC4114FF}"/>
              </a:ext>
            </a:extLst>
          </p:cNvPr>
          <p:cNvSpPr>
            <a:spLocks noGrp="1"/>
          </p:cNvSpPr>
          <p:nvPr>
            <p:ph type="title"/>
          </p:nvPr>
        </p:nvSpPr>
        <p:spPr>
          <a:xfrm>
            <a:off x="9712414" y="0"/>
            <a:ext cx="2393861" cy="481780"/>
          </a:xfrm>
        </p:spPr>
        <p:txBody>
          <a:bodyPr>
            <a:normAutofit fontScale="90000"/>
          </a:bodyPr>
          <a:lstStyle/>
          <a:p>
            <a:r>
              <a:rPr lang="ar-IQ" sz="2400" dirty="0">
                <a:solidFill>
                  <a:srgbClr val="FF0000"/>
                </a:solidFill>
              </a:rPr>
              <a:t>نقطة الانتقال الزجاجي</a:t>
            </a:r>
            <a:endParaRPr lang="en-US" sz="2400" dirty="0">
              <a:solidFill>
                <a:srgbClr val="FF0000"/>
              </a:solidFill>
            </a:endParaRPr>
          </a:p>
        </p:txBody>
      </p:sp>
      <p:sp>
        <p:nvSpPr>
          <p:cNvPr id="3" name="Text Placeholder 2">
            <a:extLst>
              <a:ext uri="{FF2B5EF4-FFF2-40B4-BE49-F238E27FC236}">
                <a16:creationId xmlns:a16="http://schemas.microsoft.com/office/drawing/2014/main" id="{AE2B345F-99DD-8C91-324A-7B45DD645733}"/>
              </a:ext>
            </a:extLst>
          </p:cNvPr>
          <p:cNvSpPr>
            <a:spLocks noGrp="1"/>
          </p:cNvSpPr>
          <p:nvPr>
            <p:ph type="body" idx="1"/>
          </p:nvPr>
        </p:nvSpPr>
        <p:spPr>
          <a:xfrm>
            <a:off x="-95250" y="672470"/>
            <a:ext cx="12201525" cy="1012929"/>
          </a:xfrm>
        </p:spPr>
        <p:txBody>
          <a:bodyPr>
            <a:normAutofit fontScale="25000" lnSpcReduction="20000"/>
          </a:bodyPr>
          <a:lstStyle/>
          <a:p>
            <a:pPr marL="285750" indent="-285750" algn="just" rtl="1">
              <a:lnSpc>
                <a:spcPct val="170000"/>
              </a:lnSpc>
              <a:buFont typeface="Wingdings" panose="05000000000000000000" pitchFamily="2" charset="2"/>
              <a:buChar char="q"/>
            </a:pPr>
            <a:r>
              <a:rPr lang="ar-IQ" sz="8800" b="1" dirty="0">
                <a:cs typeface="+mj-cs"/>
              </a:rPr>
              <a:t>نقطة التحول الزجاجي هي درجة الحرارة التي تتحول عندها مادة غير متبلورة </a:t>
            </a:r>
            <a:r>
              <a:rPr kumimoji="0" lang="en-US" sz="8800" b="1" i="0" u="none" strike="noStrike" kern="1200" cap="none" spc="0" normalizeH="0" baseline="0" noProof="0" dirty="0">
                <a:ln>
                  <a:noFill/>
                </a:ln>
                <a:solidFill>
                  <a:srgbClr val="FFC000"/>
                </a:solidFill>
                <a:effectLst/>
                <a:uLnTx/>
                <a:uFillTx/>
                <a:latin typeface="Trebuchet MS" panose="020B0603020202020204"/>
                <a:cs typeface="+mj-cs"/>
              </a:rPr>
              <a:t> </a:t>
            </a:r>
            <a:r>
              <a:rPr kumimoji="0" lang="en-US" sz="8800" b="1" i="0" u="none" strike="noStrike" kern="1200" cap="none" spc="0" normalizeH="0" baseline="0" noProof="0" dirty="0">
                <a:ln>
                  <a:noFill/>
                </a:ln>
                <a:solidFill>
                  <a:srgbClr val="7030A0"/>
                </a:solidFill>
                <a:effectLst/>
                <a:uLnTx/>
                <a:uFillTx/>
                <a:latin typeface="Trebuchet MS" panose="020B0603020202020204"/>
                <a:cs typeface="+mj-cs"/>
              </a:rPr>
              <a:t>amorphous material</a:t>
            </a:r>
            <a:r>
              <a:rPr lang="ar-IQ" sz="8800" b="1" dirty="0">
                <a:solidFill>
                  <a:srgbClr val="7030A0"/>
                </a:solidFill>
                <a:cs typeface="+mj-cs"/>
              </a:rPr>
              <a:t> </a:t>
            </a:r>
            <a:r>
              <a:rPr lang="ar-IQ" sz="8800" b="1" dirty="0">
                <a:cs typeface="+mj-cs"/>
              </a:rPr>
              <a:t>من حالة هشة أو صلبة إلى حالة لزجة شبيهة بالمطاط، هذا التحول قابل للانعكاس، ويُسمى التحول العكسي الذي يتم تحقيقه بتبريد سائل لزج فائق إلى الحالة الزجاجية بالتزجيج.</a:t>
            </a:r>
          </a:p>
          <a:p>
            <a:pPr marL="285750" indent="-285750" algn="just" rtl="1">
              <a:lnSpc>
                <a:spcPct val="170000"/>
              </a:lnSpc>
              <a:buFont typeface="Wingdings" panose="05000000000000000000" pitchFamily="2" charset="2"/>
              <a:buChar char="q"/>
            </a:pPr>
            <a:r>
              <a:rPr lang="ar-IQ" sz="8800" b="1" dirty="0">
                <a:cs typeface="+mj-cs"/>
              </a:rPr>
              <a:t> تختلف السعة الحرارية </a:t>
            </a:r>
            <a:r>
              <a:rPr lang="ar-IQ" sz="8800" b="1" dirty="0" err="1">
                <a:cs typeface="+mj-cs"/>
              </a:rPr>
              <a:t>للبوليمراو</a:t>
            </a:r>
            <a:r>
              <a:rPr lang="ar-IQ" sz="8800" b="1" dirty="0">
                <a:cs typeface="+mj-cs"/>
              </a:rPr>
              <a:t> </a:t>
            </a:r>
            <a:r>
              <a:rPr lang="ar-IQ" sz="8800" b="1" dirty="0" err="1">
                <a:cs typeface="+mj-cs"/>
              </a:rPr>
              <a:t>المونيمر</a:t>
            </a:r>
            <a:r>
              <a:rPr lang="ar-IQ" sz="8800" b="1" dirty="0">
                <a:cs typeface="+mj-cs"/>
              </a:rPr>
              <a:t> قبل وبعد درجة حرارة انتقال الزجاج. </a:t>
            </a:r>
          </a:p>
          <a:p>
            <a:pPr marL="285750" indent="-285750" algn="just" rtl="1">
              <a:lnSpc>
                <a:spcPct val="170000"/>
              </a:lnSpc>
              <a:buFont typeface="Wingdings" panose="05000000000000000000" pitchFamily="2" charset="2"/>
              <a:buChar char="q"/>
            </a:pPr>
            <a:r>
              <a:rPr lang="ar-IQ" sz="8800" b="1" dirty="0">
                <a:cs typeface="+mj-cs"/>
              </a:rPr>
              <a:t>السعة الحرارية </a:t>
            </a:r>
            <a:r>
              <a:rPr lang="en-US" sz="8800" b="1" dirty="0">
                <a:cs typeface="+mj-cs"/>
              </a:rPr>
              <a:t>Cp </a:t>
            </a:r>
            <a:r>
              <a:rPr lang="ar-IQ" sz="8800" b="1" dirty="0">
                <a:cs typeface="+mj-cs"/>
              </a:rPr>
              <a:t> للبوليمرات </a:t>
            </a:r>
            <a:r>
              <a:rPr lang="ar-IQ" sz="8800" b="1" dirty="0" err="1">
                <a:cs typeface="+mj-cs"/>
              </a:rPr>
              <a:t>والمنيمرات</a:t>
            </a:r>
            <a:r>
              <a:rPr lang="ar-IQ" sz="8800" b="1" dirty="0">
                <a:cs typeface="+mj-cs"/>
              </a:rPr>
              <a:t> عادة ما تكون أعلى من </a:t>
            </a:r>
            <a:r>
              <a:rPr lang="en-US" sz="8800" b="1" dirty="0" err="1">
                <a:cs typeface="+mj-cs"/>
              </a:rPr>
              <a:t>Tg</a:t>
            </a:r>
            <a:r>
              <a:rPr lang="ar-IQ" sz="8800" b="1" dirty="0">
                <a:cs typeface="+mj-cs"/>
              </a:rPr>
              <a:t>.</a:t>
            </a:r>
          </a:p>
          <a:p>
            <a:pPr marL="285750" indent="-285750" algn="just" rtl="1">
              <a:lnSpc>
                <a:spcPct val="170000"/>
              </a:lnSpc>
              <a:buFont typeface="Wingdings" panose="05000000000000000000" pitchFamily="2" charset="2"/>
              <a:buChar char="q"/>
            </a:pPr>
            <a:endParaRPr lang="ar-IQ" sz="8800" b="1" dirty="0">
              <a:cs typeface="+mj-cs"/>
            </a:endParaRPr>
          </a:p>
          <a:p>
            <a:pPr marL="285750" indent="-285750" algn="just" rtl="1">
              <a:buFont typeface="Wingdings" panose="05000000000000000000" pitchFamily="2" charset="2"/>
              <a:buChar char="q"/>
            </a:pPr>
            <a:endParaRPr lang="en-US" dirty="0"/>
          </a:p>
        </p:txBody>
      </p:sp>
      <p:sp>
        <p:nvSpPr>
          <p:cNvPr id="5" name="TextBox 4">
            <a:extLst>
              <a:ext uri="{FF2B5EF4-FFF2-40B4-BE49-F238E27FC236}">
                <a16:creationId xmlns:a16="http://schemas.microsoft.com/office/drawing/2014/main" id="{620372E7-86A0-AD77-99B5-8FF009D96BC2}"/>
              </a:ext>
            </a:extLst>
          </p:cNvPr>
          <p:cNvSpPr txBox="1"/>
          <p:nvPr/>
        </p:nvSpPr>
        <p:spPr>
          <a:xfrm>
            <a:off x="4029076" y="0"/>
            <a:ext cx="325755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Glass transition point</a:t>
            </a:r>
            <a:endParaRPr kumimoji="0" lang="en-US"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B51DF10A-47A9-150C-1664-AF48D18FECB2}"/>
              </a:ext>
            </a:extLst>
          </p:cNvPr>
          <p:cNvPicPr>
            <a:picLocks noChangeAspect="1"/>
          </p:cNvPicPr>
          <p:nvPr/>
        </p:nvPicPr>
        <p:blipFill>
          <a:blip r:embed="rId2"/>
          <a:stretch>
            <a:fillRect/>
          </a:stretch>
        </p:blipFill>
        <p:spPr>
          <a:xfrm>
            <a:off x="2515208" y="3338006"/>
            <a:ext cx="5038928" cy="3686783"/>
          </a:xfrm>
          <a:prstGeom prst="rect">
            <a:avLst/>
          </a:prstGeom>
        </p:spPr>
      </p:pic>
    </p:spTree>
    <p:extLst>
      <p:ext uri="{BB962C8B-B14F-4D97-AF65-F5344CB8AC3E}">
        <p14:creationId xmlns:p14="http://schemas.microsoft.com/office/powerpoint/2010/main" val="402323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3AEA-8C1B-354D-8255-B34317266B52}"/>
              </a:ext>
            </a:extLst>
          </p:cNvPr>
          <p:cNvSpPr>
            <a:spLocks noGrp="1"/>
          </p:cNvSpPr>
          <p:nvPr>
            <p:ph type="title"/>
          </p:nvPr>
        </p:nvSpPr>
        <p:spPr>
          <a:xfrm>
            <a:off x="5730831" y="26124"/>
            <a:ext cx="6175419" cy="942974"/>
          </a:xfrm>
        </p:spPr>
        <p:txBody>
          <a:bodyPr>
            <a:normAutofit fontScale="90000"/>
          </a:bodyPr>
          <a:lstStyle/>
          <a:p>
            <a:pPr algn="r"/>
            <a:r>
              <a:rPr lang="ar-IQ" sz="2800" b="1" dirty="0">
                <a:solidFill>
                  <a:srgbClr val="7030A0"/>
                </a:solidFill>
                <a:latin typeface="Times New Roman" panose="02020603050405020304" pitchFamily="18" charset="0"/>
                <a:cs typeface="Times New Roman" panose="02020603050405020304" pitchFamily="18" charset="0"/>
              </a:rPr>
              <a:t>مسائل الاختبار التحريري لنهاية الفصل (الوحدات) :</a:t>
            </a:r>
            <a:br>
              <a:rPr kumimoji="0" lang="ar-IQ" sz="3200" b="1" i="0" u="none" strike="noStrike" kern="1200" cap="all"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b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C20F6A3-3536-A0DE-BC51-A11A78C46D0B}"/>
              </a:ext>
            </a:extLst>
          </p:cNvPr>
          <p:cNvSpPr>
            <a:spLocks noGrp="1"/>
          </p:cNvSpPr>
          <p:nvPr>
            <p:ph type="body" idx="1"/>
          </p:nvPr>
        </p:nvSpPr>
        <p:spPr>
          <a:xfrm>
            <a:off x="0" y="462633"/>
            <a:ext cx="11991975" cy="1012929"/>
          </a:xfrm>
        </p:spPr>
        <p:txBody>
          <a:bodyPr>
            <a:noAutofit/>
          </a:bodyPr>
          <a:lstStyle/>
          <a:p>
            <a:pPr marL="0" marR="0" algn="just" rtl="1">
              <a:lnSpc>
                <a:spcPct val="150000"/>
              </a:lnSpc>
              <a:spcBef>
                <a:spcPts val="0"/>
              </a:spcBef>
              <a:spcAft>
                <a:spcPts val="800"/>
              </a:spcAft>
            </a:pP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1</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 اذا كانت درجة حراة الانتقال من الطور </a:t>
            </a:r>
            <a:r>
              <a:rPr kumimoji="0" lang="ar-IQ" sz="2000" b="1" i="0" u="none" strike="noStrike" kern="1200" cap="all" spc="0" normalizeH="0" baseline="0" noProof="0" dirty="0" err="1">
                <a:ln>
                  <a:noFill/>
                </a:ln>
                <a:solidFill>
                  <a:prstClr val="black"/>
                </a:solidFill>
                <a:effectLst/>
                <a:uLnTx/>
                <a:uFillTx/>
                <a:latin typeface="Gill Sans MT" panose="020B0502020104020203"/>
                <a:ea typeface="+mj-ea"/>
                <a:cs typeface="+mj-cs"/>
              </a:rPr>
              <a:t>الكولسترولي</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 الى الطور العشوائي</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 T</a:t>
            </a:r>
            <a:r>
              <a:rPr kumimoji="0" lang="en-US" sz="2000" b="1" i="1"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mj-cs"/>
              </a:rPr>
              <a:t>NI </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kumimoji="0" lang="en-US" sz="2000" b="1" i="0" u="none" strike="noStrike" kern="1200" cap="all" spc="0" normalizeH="0" baseline="0" noProof="0" dirty="0">
                <a:ln>
                  <a:noFill/>
                </a:ln>
                <a:solidFill>
                  <a:prstClr val="black"/>
                </a:solidFill>
                <a:effectLst/>
                <a:uLnTx/>
                <a:uFillTx/>
                <a:latin typeface="Gill Sans MT" panose="020B0502020104020203"/>
                <a:ea typeface="+mn-ea"/>
                <a:cs typeface="+mj-cs"/>
              </a:rPr>
              <a:t> K </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350 والحرارة الكامنة للانتقال(</a:t>
            </a:r>
            <a:r>
              <a:rPr kumimoji="0" lang="ar-IQ" sz="2000" b="1" i="0" u="none" strike="noStrike" kern="1200" cap="all" spc="0" normalizeH="0" baseline="0" noProof="0" dirty="0" err="1">
                <a:ln>
                  <a:noFill/>
                </a:ln>
                <a:solidFill>
                  <a:prstClr val="black"/>
                </a:solidFill>
                <a:effectLst/>
                <a:uLnTx/>
                <a:uFillTx/>
                <a:latin typeface="Gill Sans MT" panose="020B0502020104020203"/>
                <a:ea typeface="+mj-ea"/>
                <a:cs typeface="+mj-cs"/>
              </a:rPr>
              <a:t>الانثالبي</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lang="en-US" sz="2000" b="1" dirty="0">
                <a:effectLst/>
                <a:latin typeface="Times New Roman" panose="02020603050405020304" pitchFamily="18" charset="0"/>
                <a:ea typeface="Calibri" panose="020F0502020204030204" pitchFamily="34" charset="0"/>
                <a:cs typeface="+mj-cs"/>
              </a:rPr>
              <a:t>H </a:t>
            </a:r>
            <a:r>
              <a:rPr lang="en-US" sz="2000" b="1" i="1" baseline="-25000" dirty="0">
                <a:effectLst/>
                <a:latin typeface="Times New Roman" panose="02020603050405020304" pitchFamily="18" charset="0"/>
                <a:ea typeface="Calibri" panose="020F0502020204030204" pitchFamily="34" charset="0"/>
                <a:cs typeface="+mj-cs"/>
              </a:rPr>
              <a:t>NI</a:t>
            </a:r>
            <a:r>
              <a:rPr lang="ar-IQ" sz="2000" b="1" dirty="0">
                <a:effectLst/>
                <a:latin typeface="Times New Roman" panose="02020603050405020304" pitchFamily="18" charset="0"/>
                <a:ea typeface="Calibri" panose="020F0502020204030204" pitchFamily="34" charset="0"/>
                <a:cs typeface="+mj-cs"/>
              </a:rPr>
              <a:t>Δ</a:t>
            </a:r>
            <a:r>
              <a:rPr lang="en-US" sz="2000" b="1" dirty="0">
                <a:effectLst/>
                <a:latin typeface="Times New Roman" panose="02020603050405020304" pitchFamily="18" charset="0"/>
                <a:ea typeface="Calibri" panose="020F0502020204030204" pitchFamily="34" charset="0"/>
                <a:cs typeface="+mj-cs"/>
              </a:rPr>
              <a:t>=</a:t>
            </a:r>
            <a:r>
              <a:rPr kumimoji="0" lang="ar-IQ" sz="20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lang="en-US" sz="2000" b="1" dirty="0">
                <a:effectLst/>
                <a:latin typeface="Times New Roman" panose="02020603050405020304" pitchFamily="18" charset="0"/>
                <a:ea typeface="Calibri" panose="020F0502020204030204" pitchFamily="34" charset="0"/>
                <a:cs typeface="+mj-cs"/>
              </a:rPr>
              <a:t>J/mol</a:t>
            </a:r>
            <a:r>
              <a:rPr lang="ar-IQ" sz="2000" b="1" dirty="0">
                <a:effectLst/>
                <a:latin typeface="Times New Roman" panose="02020603050405020304" pitchFamily="18" charset="0"/>
                <a:ea typeface="Calibri" panose="020F0502020204030204" pitchFamily="34" charset="0"/>
                <a:cs typeface="+mj-cs"/>
              </a:rPr>
              <a:t>800 احسب التغير في </a:t>
            </a:r>
            <a:r>
              <a:rPr lang="ar-IQ" sz="2000" b="1" dirty="0" err="1">
                <a:effectLst/>
                <a:latin typeface="Times New Roman" panose="02020603050405020304" pitchFamily="18" charset="0"/>
                <a:ea typeface="Calibri" panose="020F0502020204030204" pitchFamily="34" charset="0"/>
                <a:cs typeface="+mj-cs"/>
              </a:rPr>
              <a:t>الانتروبي</a:t>
            </a:r>
            <a:r>
              <a:rPr lang="en-US" sz="2000" b="1" dirty="0">
                <a:effectLst/>
                <a:latin typeface="Times New Roman" panose="02020603050405020304" pitchFamily="18" charset="0"/>
                <a:ea typeface="Calibri" panose="020F0502020204030204" pitchFamily="34" charset="0"/>
                <a:cs typeface="+mj-cs"/>
              </a:rPr>
              <a:t>)</a:t>
            </a:r>
            <a:r>
              <a:rPr lang="ar-IQ" sz="2000" b="1" dirty="0">
                <a:effectLst/>
                <a:latin typeface="Times New Roman" panose="02020603050405020304" pitchFamily="18" charset="0"/>
                <a:ea typeface="Calibri" panose="020F0502020204030204" pitchFamily="34" charset="0"/>
                <a:cs typeface="+mj-cs"/>
              </a:rPr>
              <a:t> </a:t>
            </a:r>
            <a:r>
              <a:rPr lang="en-US" sz="2000" b="1" dirty="0">
                <a:effectLst/>
                <a:latin typeface="Times New Roman" panose="02020603050405020304" pitchFamily="18" charset="0"/>
                <a:ea typeface="Calibri" panose="020F0502020204030204" pitchFamily="34" charset="0"/>
              </a:rPr>
              <a:t>S</a:t>
            </a:r>
            <a:r>
              <a:rPr lang="en-US" sz="2000" b="1" i="1" baseline="-25000" dirty="0">
                <a:effectLst/>
                <a:latin typeface="Times New Roman" panose="02020603050405020304" pitchFamily="18" charset="0"/>
                <a:ea typeface="Calibri" panose="020F0502020204030204" pitchFamily="34" charset="0"/>
              </a:rPr>
              <a:t>NI</a:t>
            </a:r>
            <a:r>
              <a:rPr lang="ar-IQ" sz="2000" b="1" dirty="0">
                <a:effectLst/>
                <a:latin typeface="Times New Roman" panose="02020603050405020304" pitchFamily="18" charset="0"/>
                <a:ea typeface="Calibri" panose="020F0502020204030204" pitchFamily="34" charset="0"/>
              </a:rPr>
              <a:t>Δ</a:t>
            </a:r>
            <a:r>
              <a:rPr lang="en-US" sz="2000" b="1" dirty="0">
                <a:effectLst/>
                <a:latin typeface="Times New Roman" panose="02020603050405020304" pitchFamily="18" charset="0"/>
                <a:ea typeface="Calibri" panose="020F0502020204030204" pitchFamily="34" charset="0"/>
              </a:rPr>
              <a:t>(</a:t>
            </a:r>
            <a:r>
              <a:rPr lang="ar-IQ" sz="2000" b="1" dirty="0">
                <a:effectLst/>
                <a:latin typeface="Times New Roman" panose="02020603050405020304" pitchFamily="18" charset="0"/>
                <a:ea typeface="Calibri" panose="020F0502020204030204" pitchFamily="34" charset="0"/>
              </a:rPr>
              <a:t> </a:t>
            </a:r>
            <a:r>
              <a:rPr lang="ar-IQ" sz="2000" b="1" dirty="0">
                <a:effectLst/>
                <a:latin typeface="Times New Roman" panose="02020603050405020304" pitchFamily="18" charset="0"/>
                <a:ea typeface="Calibri" panose="020F0502020204030204" pitchFamily="34" charset="0"/>
                <a:cs typeface="+mj-cs"/>
              </a:rPr>
              <a:t>ﻠ1مول من المادة عند هذا الانتقال في الطور؟</a:t>
            </a:r>
            <a:endParaRPr lang="en-US" sz="2000" b="1" dirty="0">
              <a:effectLst/>
              <a:latin typeface="Calibri" panose="020F0502020204030204" pitchFamily="34" charset="0"/>
              <a:ea typeface="Calibri" panose="020F0502020204030204" pitchFamily="34" charset="0"/>
              <a:cs typeface="+mj-cs"/>
            </a:endParaRPr>
          </a:p>
          <a:p>
            <a:pPr algn="just" rtl="1">
              <a:lnSpc>
                <a:spcPct val="150000"/>
              </a:lnSpc>
            </a:pPr>
            <a:r>
              <a:rPr lang="ar-IQ" sz="2200" b="1" cap="all" dirty="0">
                <a:solidFill>
                  <a:prstClr val="black"/>
                </a:solidFill>
                <a:latin typeface="Gill Sans MT" panose="020B0502020104020203"/>
                <a:ea typeface="+mj-ea"/>
                <a:cs typeface="Times New Roman" panose="02020603050405020304" pitchFamily="18" charset="0"/>
              </a:rPr>
              <a:t>2- مادة بلورية سائلة </a:t>
            </a:r>
            <a:r>
              <a:rPr lang="ar-IQ" sz="2200" b="1" cap="all" dirty="0" err="1">
                <a:solidFill>
                  <a:prstClr val="black"/>
                </a:solidFill>
                <a:latin typeface="Gill Sans MT" panose="020B0502020104020203"/>
                <a:ea typeface="+mj-ea"/>
                <a:cs typeface="Times New Roman" panose="02020603050405020304" pitchFamily="18" charset="0"/>
              </a:rPr>
              <a:t>سمكتية</a:t>
            </a:r>
            <a:r>
              <a:rPr lang="ar-IQ" sz="2200" b="1" cap="all" dirty="0">
                <a:solidFill>
                  <a:prstClr val="black"/>
                </a:solidFill>
                <a:latin typeface="Gill Sans MT" panose="020B0502020104020203"/>
                <a:ea typeface="+mj-ea"/>
                <a:cs typeface="Times New Roman" panose="02020603050405020304" pitchFamily="18" charset="0"/>
              </a:rPr>
              <a:t> الحرارة الكامنة للانتقال الى الطور </a:t>
            </a:r>
            <a:r>
              <a:rPr lang="ar-IQ" sz="2200" b="1" cap="all" dirty="0" err="1">
                <a:solidFill>
                  <a:prstClr val="black"/>
                </a:solidFill>
                <a:latin typeface="Gill Sans MT" panose="020B0502020104020203"/>
                <a:ea typeface="+mj-ea"/>
                <a:cs typeface="Times New Roman" panose="02020603050405020304" pitchFamily="18" charset="0"/>
              </a:rPr>
              <a:t>النيماتي</a:t>
            </a:r>
            <a:r>
              <a:rPr lang="ar-IQ" sz="2200" b="1" cap="all" dirty="0">
                <a:solidFill>
                  <a:prstClr val="black"/>
                </a:solidFill>
                <a:latin typeface="Gill Sans MT" panose="020B0502020104020203"/>
                <a:ea typeface="+mj-ea"/>
                <a:cs typeface="Times New Roman" panose="02020603050405020304" pitchFamily="18" charset="0"/>
              </a:rPr>
              <a:t> – النظير </a:t>
            </a:r>
            <a:r>
              <a:rPr kumimoji="0" lang="ar-IQ" sz="2000" b="1" i="0" u="none" strike="noStrike" kern="1200" cap="all"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 </a:t>
            </a:r>
            <a:r>
              <a:rPr kumimoji="0" lang="en-US" sz="2000" b="1" i="1"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mn-cs"/>
              </a:rPr>
              <a:t>NI</a:t>
            </a:r>
            <a:r>
              <a:rPr kumimoji="0" lang="ar-IQ"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ar-IQ" sz="2000" b="1" i="0" u="none" strike="noStrike" kern="1200" cap="all"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J/mol</a:t>
            </a:r>
            <a:r>
              <a:rPr lang="ar-IQ"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9</a:t>
            </a:r>
            <a:r>
              <a:rPr kumimoji="0" lang="ar-IQ"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00 ودرجة حرارة الانتقال من الطور البلوري السائل الى الطور العشوائي هي</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t>
            </a:r>
            <a:r>
              <a:rPr kumimoji="0" lang="en-US" sz="2000" b="1" i="1"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mn-cs"/>
              </a:rPr>
              <a:t>NI </a:t>
            </a:r>
            <a:r>
              <a:rPr kumimoji="0" lang="ar-IQ" sz="2000" b="1" i="0" u="none" strike="noStrike" kern="1200" cap="all"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 :</a:t>
            </a:r>
            <a:r>
              <a:rPr kumimoji="0" lang="en-US" sz="2000" b="1" i="0" u="none" strike="noStrike" kern="1200" cap="all" spc="0" normalizeH="0" baseline="0" noProof="0" dirty="0">
                <a:ln>
                  <a:noFill/>
                </a:ln>
                <a:solidFill>
                  <a:prstClr val="black"/>
                </a:solidFill>
                <a:effectLst/>
                <a:uLnTx/>
                <a:uFillTx/>
                <a:latin typeface="Gill Sans MT" panose="020B0502020104020203"/>
                <a:ea typeface="+mn-ea"/>
                <a:cs typeface="+mn-cs"/>
              </a:rPr>
              <a:t> K </a:t>
            </a:r>
            <a:r>
              <a:rPr kumimoji="0" lang="ar-IQ" sz="2000" b="1" i="0" u="none" strike="noStrike" kern="1200" cap="all" spc="0" normalizeH="0" baseline="0" noProof="0" dirty="0">
                <a:ln>
                  <a:noFill/>
                </a:ln>
                <a:solidFill>
                  <a:prstClr val="black"/>
                </a:solidFill>
                <a:effectLst/>
                <a:uLnTx/>
                <a:uFillTx/>
                <a:latin typeface="Gill Sans MT" panose="020B0502020104020203"/>
                <a:ea typeface="+mn-ea"/>
                <a:cs typeface="Times New Roman" panose="02020603050405020304" pitchFamily="18" charset="0"/>
              </a:rPr>
              <a:t>350 </a:t>
            </a:r>
            <a:r>
              <a:rPr kumimoji="0" lang="ar-IQ"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احسب التغير في الطاقة الحرة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a:t>
            </a:r>
            <a:r>
              <a:rPr lang="ar-IQ"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ar-IQ"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ﻠ1مول</a:t>
            </a:r>
            <a:r>
              <a:rPr lang="ar-IQ" sz="2200" b="1" cap="all" dirty="0">
                <a:solidFill>
                  <a:prstClr val="black"/>
                </a:solidFill>
                <a:latin typeface="Gill Sans MT" panose="020B0502020104020203"/>
                <a:ea typeface="+mj-ea"/>
                <a:cs typeface="Times New Roman" panose="02020603050405020304" pitchFamily="18" charset="0"/>
              </a:rPr>
              <a:t> من المادة عند درجة حرارة </a:t>
            </a:r>
            <a:r>
              <a:rPr lang="en-US" sz="2200" b="1" cap="all" dirty="0">
                <a:solidFill>
                  <a:prstClr val="black"/>
                </a:solidFill>
                <a:latin typeface="Gill Sans MT" panose="020B0502020104020203"/>
                <a:ea typeface="+mj-ea"/>
                <a:cs typeface="Times New Roman" panose="02020603050405020304" pitchFamily="18" charset="0"/>
              </a:rPr>
              <a:t>370K</a:t>
            </a:r>
            <a:r>
              <a:rPr lang="ar-IQ" sz="2200" b="1" cap="all" dirty="0">
                <a:solidFill>
                  <a:prstClr val="black"/>
                </a:solidFill>
                <a:latin typeface="Gill Sans MT" panose="020B0502020104020203"/>
                <a:ea typeface="+mj-ea"/>
                <a:cs typeface="Times New Roman" panose="02020603050405020304" pitchFamily="18" charset="0"/>
              </a:rPr>
              <a:t> وهي درجة حرارة اعلى من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t>
            </a:r>
            <a:r>
              <a:rPr kumimoji="0" lang="en-US" sz="2000" b="1" i="1"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mn-cs"/>
              </a:rPr>
              <a:t>NI</a:t>
            </a:r>
            <a:r>
              <a:rPr lang="ar-IQ" sz="2200" b="1" cap="all" dirty="0">
                <a:solidFill>
                  <a:prstClr val="black"/>
                </a:solidFill>
                <a:latin typeface="Gill Sans MT" panose="020B0502020104020203"/>
                <a:ea typeface="+mj-ea"/>
                <a:cs typeface="Times New Roman" panose="02020603050405020304" pitchFamily="18" charset="0"/>
              </a:rPr>
              <a:t>؟</a:t>
            </a:r>
          </a:p>
          <a:p>
            <a:pPr algn="just" rtl="1"/>
            <a:r>
              <a:rPr kumimoji="0" lang="ar-IQ" sz="24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t>  </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3-</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لديك خلية تحتوي على سائل </a:t>
            </a:r>
            <a:r>
              <a:rPr kumimoji="0" lang="ar-IQ" sz="2200" b="1" i="0" u="none" strike="noStrike" kern="1200" cap="all" spc="0" normalizeH="0" baseline="0" noProof="0" dirty="0" err="1">
                <a:ln>
                  <a:noFill/>
                </a:ln>
                <a:solidFill>
                  <a:prstClr val="black"/>
                </a:solidFill>
                <a:effectLst/>
                <a:uLnTx/>
                <a:uFillTx/>
                <a:latin typeface="Gill Sans MT" panose="020B0502020104020203"/>
                <a:ea typeface="+mj-ea"/>
                <a:cs typeface="+mj-cs"/>
              </a:rPr>
              <a:t>نيماتي</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lang="en-US" sz="2200" b="1" dirty="0">
                <a:effectLst/>
                <a:latin typeface="Times New Roman" panose="02020603050405020304" pitchFamily="18" charset="0"/>
                <a:ea typeface="Calibri" panose="020F0502020204030204" pitchFamily="34" charset="0"/>
                <a:cs typeface="+mj-cs"/>
              </a:rPr>
              <a:t>Nematic</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 سمكه </a:t>
            </a:r>
            <a:r>
              <a:rPr lang="en-US" sz="2200" b="1" dirty="0">
                <a:effectLst/>
                <a:latin typeface="Times New Roman" panose="02020603050405020304" pitchFamily="18" charset="0"/>
                <a:ea typeface="Calibri" panose="020F0502020204030204" pitchFamily="34" charset="0"/>
                <a:cs typeface="+mj-cs"/>
              </a:rPr>
              <a:t>d = 5</a:t>
            </a:r>
            <a:r>
              <a:rPr lang="en-US" sz="2200" b="1" i="1" dirty="0">
                <a:effectLst/>
                <a:latin typeface="Times New Roman" panose="02020603050405020304" pitchFamily="18" charset="0"/>
                <a:ea typeface="Calibri" panose="020F0502020204030204" pitchFamily="34" charset="0"/>
                <a:cs typeface="+mj-cs"/>
              </a:rPr>
              <a:t>μm</a:t>
            </a:r>
            <a:r>
              <a:rPr lang="ar-IQ" sz="2200" b="1" i="1" dirty="0">
                <a:effectLst/>
                <a:latin typeface="Times New Roman" panose="02020603050405020304" pitchFamily="18" charset="0"/>
                <a:ea typeface="Calibri" panose="020F0502020204030204" pitchFamily="34" charset="0"/>
                <a:cs typeface="+mj-cs"/>
              </a:rPr>
              <a:t> </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يتميز هذا الطور بالانكسار المزدوج (</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lang="en-US" sz="2200" b="1" dirty="0">
                <a:effectLst/>
                <a:latin typeface="Times New Roman" panose="02020603050405020304" pitchFamily="18" charset="0"/>
                <a:ea typeface="Calibri" panose="020F0502020204030204" pitchFamily="34" charset="0"/>
                <a:cs typeface="+mj-cs"/>
              </a:rPr>
              <a:t>Birefringence</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حيث أن معامل الانكسار للضوء الموازي لاتجاه الجزيئات (</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lang="en-US" sz="2200" b="1" dirty="0">
                <a:effectLst/>
                <a:latin typeface="Times New Roman" panose="02020603050405020304" pitchFamily="18" charset="0"/>
                <a:ea typeface="Calibri" panose="020F0502020204030204" pitchFamily="34" charset="0"/>
                <a:cs typeface="+mj-cs"/>
              </a:rPr>
              <a:t>Ordinary Index</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هو </a:t>
            </a:r>
            <a:r>
              <a:rPr lang="en-US" sz="2200" b="1" dirty="0">
                <a:effectLst/>
                <a:latin typeface="Times New Roman" panose="02020603050405020304" pitchFamily="18" charset="0"/>
                <a:ea typeface="Calibri" panose="020F0502020204030204" pitchFamily="34" charset="0"/>
                <a:cs typeface="+mj-cs"/>
              </a:rPr>
              <a:t> 1.5</a:t>
            </a:r>
            <a:r>
              <a:rPr lang="ar-IQ" sz="2200" b="1" dirty="0">
                <a:effectLst/>
                <a:latin typeface="Times New Roman" panose="02020603050405020304" pitchFamily="18" charset="0"/>
                <a:ea typeface="Calibri" panose="020F0502020204030204" pitchFamily="34" charset="0"/>
                <a:cs typeface="+mj-cs"/>
              </a:rPr>
              <a:t>=</a:t>
            </a:r>
            <a:r>
              <a:rPr lang="en-US" sz="2200" b="1" dirty="0">
                <a:effectLst/>
                <a:latin typeface="Times New Roman" panose="02020603050405020304" pitchFamily="18" charset="0"/>
                <a:ea typeface="Calibri" panose="020F0502020204030204" pitchFamily="34" charset="0"/>
                <a:cs typeface="+mj-cs"/>
              </a:rPr>
              <a:t>n</a:t>
            </a:r>
            <a:r>
              <a:rPr lang="en-US" sz="2200" b="1" baseline="-25000" dirty="0">
                <a:effectLst/>
                <a:latin typeface="Times New Roman" panose="02020603050405020304" pitchFamily="18" charset="0"/>
                <a:ea typeface="Calibri" panose="020F0502020204030204" pitchFamily="34" charset="0"/>
                <a:cs typeface="+mj-cs"/>
              </a:rPr>
              <a:t>o</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ومعامل الانكسار للضوء العمودي (</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lang="en-US" sz="2200" b="1" dirty="0">
                <a:effectLst/>
                <a:latin typeface="Times New Roman" panose="02020603050405020304" pitchFamily="18" charset="0"/>
                <a:ea typeface="Calibri" panose="020F0502020204030204" pitchFamily="34" charset="0"/>
                <a:cs typeface="+mj-cs"/>
              </a:rPr>
              <a:t>Extraordinary Index</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هو </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 </a:t>
            </a:r>
            <a:r>
              <a:rPr lang="en-US" sz="2200" b="1" dirty="0">
                <a:effectLst/>
                <a:latin typeface="Times New Roman" panose="02020603050405020304" pitchFamily="18" charset="0"/>
                <a:ea typeface="Calibri" panose="020F0502020204030204" pitchFamily="34" charset="0"/>
                <a:cs typeface="+mj-cs"/>
              </a:rPr>
              <a:t>n</a:t>
            </a:r>
            <a:r>
              <a:rPr lang="en-US" sz="2200" b="1" baseline="-25000" dirty="0">
                <a:effectLst/>
                <a:latin typeface="Times New Roman" panose="02020603050405020304" pitchFamily="18" charset="0"/>
                <a:ea typeface="Calibri" panose="020F0502020204030204" pitchFamily="34" charset="0"/>
                <a:cs typeface="+mj-cs"/>
              </a:rPr>
              <a:t>e</a:t>
            </a:r>
            <a:r>
              <a:rPr lang="en-US" sz="2200" b="1" dirty="0">
                <a:effectLst/>
                <a:latin typeface="Times New Roman" panose="02020603050405020304" pitchFamily="18" charset="0"/>
                <a:ea typeface="Calibri" panose="020F0502020204030204" pitchFamily="34" charset="0"/>
                <a:cs typeface="+mj-cs"/>
              </a:rPr>
              <a:t>= 1.6</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،​احسب الانكسار المزدوج </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lang="en-US" sz="2200" b="1" dirty="0" err="1">
                <a:effectLst/>
                <a:latin typeface="Times New Roman" panose="02020603050405020304" pitchFamily="18" charset="0"/>
                <a:ea typeface="Calibri" panose="020F0502020204030204" pitchFamily="34" charset="0"/>
                <a:cs typeface="+mj-cs"/>
              </a:rPr>
              <a:t>Δn</a:t>
            </a:r>
            <a:r>
              <a:rPr lang="en-US" sz="2200" b="1" dirty="0">
                <a:effectLst/>
                <a:latin typeface="Times New Roman" panose="02020603050405020304" pitchFamily="18" charset="0"/>
                <a:ea typeface="Calibri" panose="020F0502020204030204" pitchFamily="34" charset="0"/>
                <a:cs typeface="+mj-cs"/>
              </a:rPr>
              <a:t>)</a:t>
            </a:r>
            <a:r>
              <a:rPr kumimoji="0" lang="en-US" sz="2200" b="1" i="0" u="none" strike="noStrike" kern="1200" cap="all" spc="0" normalizeH="0" baseline="0" noProof="0" dirty="0">
                <a:ln>
                  <a:noFill/>
                </a:ln>
                <a:solidFill>
                  <a:prstClr val="black"/>
                </a:solidFill>
                <a:effectLst/>
                <a:uLnTx/>
                <a:uFillTx/>
                <a:latin typeface="Gill Sans MT" panose="020B0502020104020203"/>
                <a:ea typeface="+mj-ea"/>
                <a:cs typeface="+mj-cs"/>
              </a:rPr>
              <a:t>​</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 احسب فرق الطور (</a:t>
            </a:r>
            <a:r>
              <a:rPr kumimoji="0" lang="el-GR" sz="2200" b="1" i="0" u="none" strike="noStrike" kern="1200" cap="all" spc="0" normalizeH="0" baseline="0" noProof="0" dirty="0">
                <a:ln>
                  <a:noFill/>
                </a:ln>
                <a:solidFill>
                  <a:prstClr val="black"/>
                </a:solidFill>
                <a:effectLst/>
                <a:uLnTx/>
                <a:uFillTx/>
                <a:latin typeface="Gill Sans MT" panose="020B0502020104020203"/>
                <a:ea typeface="+mj-ea"/>
                <a:cs typeface="+mj-cs"/>
              </a:rPr>
              <a:t>Δφ</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 الذي تحدثه الخلية لضوء بطول موجي </a:t>
            </a:r>
            <a:r>
              <a:rPr lang="en-US" sz="2200" b="1" dirty="0">
                <a:effectLst/>
                <a:latin typeface="Times New Roman" panose="02020603050405020304" pitchFamily="18" charset="0"/>
                <a:ea typeface="Calibri" panose="020F0502020204030204" pitchFamily="34" charset="0"/>
                <a:cs typeface="+mj-cs"/>
              </a:rPr>
              <a:t>λ = 550 nm</a:t>
            </a:r>
            <a:r>
              <a:rPr lang="ar-IQ" sz="2200" b="1" dirty="0">
                <a:effectLst/>
                <a:ea typeface="Calibri" panose="020F0502020204030204" pitchFamily="34" charset="0"/>
                <a:cs typeface="+mj-cs"/>
              </a:rPr>
              <a:t> </a:t>
            </a:r>
            <a:r>
              <a:rPr lang="en-US" sz="2200" b="1" dirty="0">
                <a:effectLst/>
                <a:ea typeface="Calibri" panose="020F0502020204030204" pitchFamily="34" charset="0"/>
                <a:cs typeface="+mj-cs"/>
              </a:rPr>
              <a:t>) </a:t>
            </a:r>
            <a:r>
              <a:rPr lang="en-US" sz="2200" b="1" dirty="0">
                <a:effectLst/>
                <a:latin typeface="Times New Roman" panose="02020603050405020304" pitchFamily="18" charset="0"/>
                <a:ea typeface="Calibri" panose="020F0502020204030204" pitchFamily="34" charset="0"/>
                <a:cs typeface="+mj-cs"/>
              </a:rPr>
              <a:t>nm</a:t>
            </a:r>
            <a:r>
              <a:rPr kumimoji="0" lang="ar-IQ" sz="2200" b="1" i="0" u="none" strike="noStrike" kern="1200" cap="all" spc="0" normalizeH="0" baseline="0" noProof="0" dirty="0">
                <a:ln>
                  <a:noFill/>
                </a:ln>
                <a:solidFill>
                  <a:prstClr val="black"/>
                </a:solidFill>
                <a:effectLst/>
                <a:uLnTx/>
                <a:uFillTx/>
                <a:latin typeface="Gill Sans MT" panose="020B0502020104020203"/>
                <a:ea typeface="+mj-ea"/>
                <a:cs typeface="+mj-cs"/>
              </a:rPr>
              <a:t>الضوء الأخضر).  </a:t>
            </a:r>
          </a:p>
          <a:p>
            <a:pPr algn="r" rtl="1"/>
            <a:endParaRPr lang="ar-IQ" sz="2400" b="1" cap="all" dirty="0">
              <a:solidFill>
                <a:prstClr val="black"/>
              </a:solidFill>
              <a:latin typeface="Gill Sans MT" panose="020B0502020104020203"/>
              <a:ea typeface="+mj-ea"/>
              <a:cs typeface="Times New Roman" panose="02020603050405020304" pitchFamily="18" charset="0"/>
            </a:endParaRPr>
          </a:p>
          <a:p>
            <a:pPr algn="r" rtl="1"/>
            <a:endParaRPr kumimoji="0" lang="ar-IQ" sz="24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endParaRPr>
          </a:p>
          <a:p>
            <a:pPr algn="r" rtl="1"/>
            <a:endParaRPr kumimoji="0" lang="ar-IQ" sz="24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endParaRPr>
          </a:p>
          <a:p>
            <a:pPr algn="r" rtl="1"/>
            <a:r>
              <a:rPr lang="ar-IQ" sz="2400" b="1" cap="all" dirty="0">
                <a:solidFill>
                  <a:prstClr val="black"/>
                </a:solidFill>
                <a:latin typeface="Gill Sans MT" panose="020B0502020104020203"/>
                <a:ea typeface="+mj-ea"/>
                <a:cs typeface="Times New Roman" panose="02020603050405020304" pitchFamily="18" charset="0"/>
              </a:rPr>
              <a:t>             </a:t>
            </a:r>
          </a:p>
          <a:p>
            <a:pPr algn="r" rtl="1"/>
            <a:br>
              <a:rPr kumimoji="0" lang="ar-IQ" sz="24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br>
            <a:br>
              <a:rPr kumimoji="0" lang="ar-IQ" sz="2400" b="1" i="0" u="none" strike="noStrike" kern="1200" cap="all" spc="0" normalizeH="0" baseline="0" noProof="0" dirty="0">
                <a:ln>
                  <a:noFill/>
                </a:ln>
                <a:solidFill>
                  <a:prstClr val="black"/>
                </a:solidFill>
                <a:effectLst/>
                <a:uLnTx/>
                <a:uFillTx/>
                <a:latin typeface="Gill Sans MT" panose="020B0502020104020203"/>
                <a:ea typeface="+mj-ea"/>
                <a:cs typeface="Times New Roman" panose="02020603050405020304" pitchFamily="18" charset="0"/>
              </a:rPr>
            </a:br>
            <a:endParaRPr lang="en-US" sz="2400" b="1" dirty="0"/>
          </a:p>
        </p:txBody>
      </p:sp>
    </p:spTree>
    <p:extLst>
      <p:ext uri="{BB962C8B-B14F-4D97-AF65-F5344CB8AC3E}">
        <p14:creationId xmlns:p14="http://schemas.microsoft.com/office/powerpoint/2010/main" val="94623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67B0-98E1-41E4-AC3C-A2A3004EC785}"/>
              </a:ext>
            </a:extLst>
          </p:cNvPr>
          <p:cNvSpPr>
            <a:spLocks noGrp="1"/>
          </p:cNvSpPr>
          <p:nvPr>
            <p:ph type="title"/>
          </p:nvPr>
        </p:nvSpPr>
        <p:spPr/>
        <p:txBody>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Measurements for glass transition points will typically follow two possible patterns.</a:t>
            </a:r>
            <a:endParaRPr lang="en-US" dirty="0"/>
          </a:p>
        </p:txBody>
      </p:sp>
      <p:pic>
        <p:nvPicPr>
          <p:cNvPr id="9" name="Content Placeholder 8">
            <a:extLst>
              <a:ext uri="{FF2B5EF4-FFF2-40B4-BE49-F238E27FC236}">
                <a16:creationId xmlns:a16="http://schemas.microsoft.com/office/drawing/2014/main" id="{CF3A769E-D34A-4BDB-A602-5A52B2A21EB1}"/>
              </a:ext>
            </a:extLst>
          </p:cNvPr>
          <p:cNvPicPr>
            <a:picLocks noGrp="1" noChangeAspect="1"/>
          </p:cNvPicPr>
          <p:nvPr>
            <p:ph idx="1"/>
          </p:nvPr>
        </p:nvPicPr>
        <p:blipFill>
          <a:blip r:embed="rId2"/>
          <a:stretch>
            <a:fillRect/>
          </a:stretch>
        </p:blipFill>
        <p:spPr>
          <a:xfrm>
            <a:off x="394802" y="1779573"/>
            <a:ext cx="5974193" cy="3589331"/>
          </a:xfrm>
        </p:spPr>
      </p:pic>
      <p:pic>
        <p:nvPicPr>
          <p:cNvPr id="11" name="Picture 10">
            <a:extLst>
              <a:ext uri="{FF2B5EF4-FFF2-40B4-BE49-F238E27FC236}">
                <a16:creationId xmlns:a16="http://schemas.microsoft.com/office/drawing/2014/main" id="{ACE973FA-C67B-461F-95DB-8F2A505B48BD}"/>
              </a:ext>
            </a:extLst>
          </p:cNvPr>
          <p:cNvPicPr>
            <a:picLocks noChangeAspect="1"/>
          </p:cNvPicPr>
          <p:nvPr/>
        </p:nvPicPr>
        <p:blipFill>
          <a:blip r:embed="rId3"/>
          <a:stretch>
            <a:fillRect/>
          </a:stretch>
        </p:blipFill>
        <p:spPr>
          <a:xfrm>
            <a:off x="6731442" y="1779572"/>
            <a:ext cx="5069403" cy="3589331"/>
          </a:xfrm>
          <a:prstGeom prst="rect">
            <a:avLst/>
          </a:prstGeom>
        </p:spPr>
      </p:pic>
    </p:spTree>
    <p:extLst>
      <p:ext uri="{BB962C8B-B14F-4D97-AF65-F5344CB8AC3E}">
        <p14:creationId xmlns:p14="http://schemas.microsoft.com/office/powerpoint/2010/main" val="10215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0FA3-DD38-44D6-AD7C-AF728F090EA9}"/>
              </a:ext>
            </a:extLst>
          </p:cNvPr>
          <p:cNvSpPr>
            <a:spLocks noGrp="1"/>
          </p:cNvSpPr>
          <p:nvPr>
            <p:ph type="title"/>
          </p:nvPr>
        </p:nvSpPr>
        <p:spPr>
          <a:xfrm>
            <a:off x="-167148" y="77472"/>
            <a:ext cx="11960104" cy="637976"/>
          </a:xfrm>
        </p:spPr>
        <p:txBody>
          <a:bodyPr>
            <a:normAutofit fontScale="90000"/>
          </a:bodyPr>
          <a:lstStyle/>
          <a:p>
            <a:pPr algn="r" rtl="1">
              <a:lnSpc>
                <a:spcPct val="100000"/>
              </a:lnSpc>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Crystallization:</a:t>
            </a:r>
            <a:br>
              <a:rPr lang="en-US" sz="3200" b="1" dirty="0">
                <a:solidFill>
                  <a:srgbClr val="FF0000"/>
                </a:solidFill>
                <a:latin typeface="Times New Roman" panose="02020603050405020304" pitchFamily="18" charset="0"/>
                <a:cs typeface="Times New Roman" panose="02020603050405020304" pitchFamily="18" charset="0"/>
              </a:rPr>
            </a:br>
            <a:r>
              <a:rPr lang="en-US" sz="4000" b="1" dirty="0">
                <a:solidFill>
                  <a:srgbClr val="00B0F0"/>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 </a:t>
            </a:r>
            <a:r>
              <a:rPr lang="ar-IQ" sz="2000" b="1" dirty="0">
                <a:solidFill>
                  <a:schemeClr val="tx1"/>
                </a:solidFill>
                <a:latin typeface="Times New Roman" panose="02020603050405020304" pitchFamily="18" charset="0"/>
                <a:cs typeface="Times New Roman" panose="02020603050405020304" pitchFamily="18" charset="0"/>
              </a:rPr>
              <a:t>بعد عملية التحول الزجاجي، تتمتع البوليمرات بقدرة عالية على الحركة. وعندما تصل إلى درجة الحرارة المناسبة، تُطلق طاقة كافية لتكوين ترتيب منظم للغاية، وهو ما يُسمى بالبلورات.</a:t>
            </a:r>
            <a:br>
              <a:rPr lang="ar-IQ" sz="2000" b="1" dirty="0">
                <a:solidFill>
                  <a:schemeClr val="tx1"/>
                </a:solidFill>
                <a:latin typeface="Times New Roman" panose="02020603050405020304" pitchFamily="18" charset="0"/>
                <a:cs typeface="Times New Roman" panose="02020603050405020304" pitchFamily="18" charset="0"/>
              </a:rPr>
            </a:br>
            <a:r>
              <a:rPr lang="en-US" sz="4000" b="1" dirty="0">
                <a:solidFill>
                  <a:srgbClr val="00B0F0"/>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ar-IQ" sz="1800" b="1" dirty="0">
                <a:solidFill>
                  <a:schemeClr val="tx1"/>
                </a:solidFill>
                <a:latin typeface="Times New Roman" panose="02020603050405020304" pitchFamily="18" charset="0"/>
                <a:cs typeface="Times New Roman" panose="02020603050405020304" pitchFamily="18" charset="0"/>
              </a:rPr>
              <a:t>عندما تسقط البوليمرات في هذه الترتيبات البلورية، فإنها تطلق الحرارة، ويظهر هذا الانخفاض في تدفق الحرارة على شكل ذروة كبيرة في رسم تدفق الحرارة مقابل درجة الحرارة.</a:t>
            </a:r>
            <a:br>
              <a:rPr lang="en-US" sz="2000" b="1" dirty="0">
                <a:solidFill>
                  <a:schemeClr val="tx1"/>
                </a:solidFill>
                <a:latin typeface="Times New Roman" panose="02020603050405020304" pitchFamily="18" charset="0"/>
                <a:cs typeface="Times New Roman" panose="02020603050405020304" pitchFamily="18" charset="0"/>
              </a:rPr>
            </a:br>
            <a:r>
              <a:rPr lang="en-US" sz="4000" b="1" dirty="0">
                <a:solidFill>
                  <a:srgbClr val="00B0F0"/>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ar-IQ" sz="2000" b="1" dirty="0">
                <a:solidFill>
                  <a:schemeClr val="tx1"/>
                </a:solidFill>
                <a:latin typeface="Times New Roman" panose="02020603050405020304" pitchFamily="18" charset="0"/>
                <a:cs typeface="Times New Roman" panose="02020603050405020304" pitchFamily="18" charset="0"/>
              </a:rPr>
              <a:t>تعتبر درجة الحرارة عند أعلى نقطة في الذروة عادة بمثابة درجة حرارة تبلور البوليمر </a:t>
            </a:r>
            <a:r>
              <a:rPr lang="en-US" sz="2000" b="1" dirty="0">
                <a:solidFill>
                  <a:schemeClr val="tx1"/>
                </a:solidFill>
                <a:latin typeface="Times New Roman" panose="02020603050405020304" pitchFamily="18" charset="0"/>
                <a:cs typeface="Times New Roman" panose="02020603050405020304" pitchFamily="18" charset="0"/>
              </a:rPr>
              <a:t>(Tc)، </a:t>
            </a:r>
            <a:r>
              <a:rPr lang="ar-IQ" sz="2000" b="1" dirty="0">
                <a:solidFill>
                  <a:schemeClr val="tx1"/>
                </a:solidFill>
                <a:latin typeface="Times New Roman" panose="02020603050405020304" pitchFamily="18" charset="0"/>
                <a:cs typeface="Times New Roman" panose="02020603050405020304" pitchFamily="18" charset="0"/>
              </a:rPr>
              <a:t>كما يمكن قياس مساحة الذروة التي تخبرنا بالحرارة الكامنة لتبلور البوليمر.</a:t>
            </a:r>
            <a:r>
              <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US" sz="2000" b="1" dirty="0">
              <a:solidFill>
                <a:schemeClr val="tx1"/>
              </a:solidFill>
            </a:endParaRPr>
          </a:p>
        </p:txBody>
      </p:sp>
      <p:pic>
        <p:nvPicPr>
          <p:cNvPr id="5" name="Picture 4">
            <a:extLst>
              <a:ext uri="{FF2B5EF4-FFF2-40B4-BE49-F238E27FC236}">
                <a16:creationId xmlns:a16="http://schemas.microsoft.com/office/drawing/2014/main" id="{87B79402-46DA-4F2C-BF22-0EA8AF05BA7E}"/>
              </a:ext>
            </a:extLst>
          </p:cNvPr>
          <p:cNvPicPr>
            <a:picLocks noChangeAspect="1"/>
          </p:cNvPicPr>
          <p:nvPr/>
        </p:nvPicPr>
        <p:blipFill>
          <a:blip r:embed="rId3"/>
          <a:stretch>
            <a:fillRect/>
          </a:stretch>
        </p:blipFill>
        <p:spPr>
          <a:xfrm>
            <a:off x="1219103" y="3686812"/>
            <a:ext cx="5146191" cy="3217355"/>
          </a:xfrm>
          <a:prstGeom prst="rect">
            <a:avLst/>
          </a:prstGeom>
        </p:spPr>
      </p:pic>
      <p:sp>
        <p:nvSpPr>
          <p:cNvPr id="9" name="TextBox 8">
            <a:extLst>
              <a:ext uri="{FF2B5EF4-FFF2-40B4-BE49-F238E27FC236}">
                <a16:creationId xmlns:a16="http://schemas.microsoft.com/office/drawing/2014/main" id="{DF08A574-2736-4624-A225-F0533DB9E4EA}"/>
              </a:ext>
            </a:extLst>
          </p:cNvPr>
          <p:cNvSpPr txBox="1"/>
          <p:nvPr/>
        </p:nvSpPr>
        <p:spPr>
          <a:xfrm>
            <a:off x="2073973" y="3116911"/>
            <a:ext cx="1249672" cy="369332"/>
          </a:xfrm>
          <a:prstGeom prst="rect">
            <a:avLst/>
          </a:prstGeom>
          <a:no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بعد التزجج</a:t>
            </a:r>
            <a:endParaRPr kumimoji="0" lang="en-US"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D98ECE3-4F9E-49C2-B861-A902F64CE81C}"/>
              </a:ext>
            </a:extLst>
          </p:cNvPr>
          <p:cNvCxnSpPr>
            <a:cxnSpLocks/>
          </p:cNvCxnSpPr>
          <p:nvPr/>
        </p:nvCxnSpPr>
        <p:spPr>
          <a:xfrm flipV="1">
            <a:off x="3323645" y="3317481"/>
            <a:ext cx="74742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FD0224-AC91-45A4-8CB7-702E51F4EC3F}"/>
              </a:ext>
            </a:extLst>
          </p:cNvPr>
          <p:cNvSpPr txBox="1"/>
          <p:nvPr/>
        </p:nvSpPr>
        <p:spPr>
          <a:xfrm>
            <a:off x="4071068" y="3132815"/>
            <a:ext cx="1249672" cy="3693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الحرارة منبعثة</a:t>
            </a:r>
            <a:endParaRPr kumimoji="0" lang="en-US"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865E7209-0D56-4DA3-9603-0A280F59C2EA}"/>
              </a:ext>
            </a:extLst>
          </p:cNvPr>
          <p:cNvCxnSpPr>
            <a:cxnSpLocks/>
            <a:stCxn id="13" idx="3"/>
          </p:cNvCxnSpPr>
          <p:nvPr/>
        </p:nvCxnSpPr>
        <p:spPr>
          <a:xfrm>
            <a:off x="5320740" y="3317481"/>
            <a:ext cx="632588" cy="93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D031CF-5B46-43AE-9231-8F4780CA3EF4}"/>
              </a:ext>
            </a:extLst>
          </p:cNvPr>
          <p:cNvSpPr txBox="1"/>
          <p:nvPr/>
        </p:nvSpPr>
        <p:spPr>
          <a:xfrm>
            <a:off x="5947576" y="2982275"/>
            <a:ext cx="5311471" cy="923330"/>
          </a:xfrm>
          <a:prstGeom prst="rect">
            <a:avLst/>
          </a:prstGeom>
          <a:noFill/>
          <a:ln w="28575">
            <a:solidFill>
              <a:srgbClr val="FF0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لايضيف سخان وعاء العينة الكثير من الحرارة الى البوليمر من أجل الحفاظ على ارتفاع درجة الحرارة بنفس معدل درجة حرارة الوعاء المرجعي.</a:t>
            </a:r>
            <a:endParaRPr kumimoji="0" lang="en-US"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6D9A09A-EEA8-4711-BC76-B71E73262650}"/>
              </a:ext>
            </a:extLst>
          </p:cNvPr>
          <p:cNvCxnSpPr>
            <a:cxnSpLocks/>
            <a:stCxn id="17" idx="2"/>
          </p:cNvCxnSpPr>
          <p:nvPr/>
        </p:nvCxnSpPr>
        <p:spPr>
          <a:xfrm flipH="1">
            <a:off x="8601434" y="3905605"/>
            <a:ext cx="1878" cy="8503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74F939-429A-4F10-8E86-C12FF5A904E4}"/>
              </a:ext>
            </a:extLst>
          </p:cNvPr>
          <p:cNvSpPr txBox="1"/>
          <p:nvPr/>
        </p:nvSpPr>
        <p:spPr>
          <a:xfrm>
            <a:off x="6349664" y="4775362"/>
            <a:ext cx="4441149" cy="646331"/>
          </a:xfrm>
          <a:prstGeom prst="rect">
            <a:avLst/>
          </a:prstGeom>
          <a:noFill/>
          <a:ln w="28575">
            <a:solidFill>
              <a:srgbClr val="FF0000"/>
            </a:solidFill>
          </a:ln>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يعتبر هذا الانخفاض في تدفق الحرارة بمثابة قمة كبيرة في مخطط تدفق الحرارة مقابل درجة الحرارة.</a:t>
            </a:r>
            <a:endParaRPr kumimoji="0" lang="en-US" sz="1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5FD745F6-F30B-493A-9E23-5A76788DA773}"/>
              </a:ext>
            </a:extLst>
          </p:cNvPr>
          <p:cNvSpPr txBox="1"/>
          <p:nvPr/>
        </p:nvSpPr>
        <p:spPr>
          <a:xfrm>
            <a:off x="6665495" y="5846726"/>
            <a:ext cx="4441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FE3AF2-3020-41A4-B284-0022C2B3F52C}"/>
              </a:ext>
            </a:extLst>
          </p:cNvPr>
          <p:cNvSpPr/>
          <p:nvPr/>
        </p:nvSpPr>
        <p:spPr>
          <a:xfrm>
            <a:off x="6216317" y="5456087"/>
            <a:ext cx="5392588" cy="1325563"/>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إذا قمت بتحليل حراري لبوليمر غير متبلور بنسبة 100% مثل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polystyrene</a:t>
            </a:r>
            <a:r>
              <a:rPr kumimoji="0" lang="ar-IQ"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فلن تحصل على هذه الذروة لأن هذه المواد لا تتبلور.</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562EF3E6-6CCD-435F-973A-F8F0D02A7BC7}"/>
              </a:ext>
            </a:extLst>
          </p:cNvPr>
          <p:cNvCxnSpPr>
            <a:stCxn id="13" idx="2"/>
          </p:cNvCxnSpPr>
          <p:nvPr/>
        </p:nvCxnSpPr>
        <p:spPr>
          <a:xfrm>
            <a:off x="4695904" y="3502147"/>
            <a:ext cx="3317" cy="521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D71F38-BF54-4190-8852-BD46163A2949}"/>
              </a:ext>
            </a:extLst>
          </p:cNvPr>
          <p:cNvSpPr txBox="1"/>
          <p:nvPr/>
        </p:nvSpPr>
        <p:spPr>
          <a:xfrm>
            <a:off x="4036979" y="4019722"/>
            <a:ext cx="1389364"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r>
              <a:rPr lang="en-US" dirty="0">
                <a:solidFill>
                  <a:srgbClr val="00B050"/>
                </a:solidFill>
              </a:rPr>
              <a:t>exothermic</a:t>
            </a:r>
          </a:p>
        </p:txBody>
      </p:sp>
    </p:spTree>
    <p:extLst>
      <p:ext uri="{BB962C8B-B14F-4D97-AF65-F5344CB8AC3E}">
        <p14:creationId xmlns:p14="http://schemas.microsoft.com/office/powerpoint/2010/main" val="238467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64CD-F587-4F5D-84DD-8B706D09A3DF}"/>
              </a:ext>
            </a:extLst>
          </p:cNvPr>
          <p:cNvSpPr>
            <a:spLocks noGrp="1"/>
          </p:cNvSpPr>
          <p:nvPr>
            <p:ph type="title"/>
          </p:nvPr>
        </p:nvSpPr>
        <p:spPr>
          <a:xfrm>
            <a:off x="0" y="0"/>
            <a:ext cx="10515600"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Crystallization</a:t>
            </a:r>
          </a:p>
        </p:txBody>
      </p:sp>
      <p:pic>
        <p:nvPicPr>
          <p:cNvPr id="4" name="Content Placeholder 3">
            <a:extLst>
              <a:ext uri="{FF2B5EF4-FFF2-40B4-BE49-F238E27FC236}">
                <a16:creationId xmlns:a16="http://schemas.microsoft.com/office/drawing/2014/main" id="{033D4E12-81AA-4884-9D01-556AE614895E}"/>
              </a:ext>
            </a:extLst>
          </p:cNvPr>
          <p:cNvPicPr>
            <a:picLocks noGrp="1" noChangeAspect="1"/>
          </p:cNvPicPr>
          <p:nvPr>
            <p:ph idx="1"/>
          </p:nvPr>
        </p:nvPicPr>
        <p:blipFill>
          <a:blip r:embed="rId3"/>
          <a:stretch>
            <a:fillRect/>
          </a:stretch>
        </p:blipFill>
        <p:spPr>
          <a:xfrm>
            <a:off x="7508566" y="530943"/>
            <a:ext cx="3007033" cy="4848302"/>
          </a:xfrm>
          <a:prstGeom prst="rect">
            <a:avLst/>
          </a:prstGeom>
        </p:spPr>
      </p:pic>
      <p:pic>
        <p:nvPicPr>
          <p:cNvPr id="5" name="Picture 4">
            <a:extLst>
              <a:ext uri="{FF2B5EF4-FFF2-40B4-BE49-F238E27FC236}">
                <a16:creationId xmlns:a16="http://schemas.microsoft.com/office/drawing/2014/main" id="{F28371C1-9667-4DBD-ACC3-CC378BAE7B72}"/>
              </a:ext>
            </a:extLst>
          </p:cNvPr>
          <p:cNvPicPr>
            <a:picLocks noChangeAspect="1"/>
          </p:cNvPicPr>
          <p:nvPr/>
        </p:nvPicPr>
        <p:blipFill>
          <a:blip r:embed="rId4"/>
          <a:stretch>
            <a:fillRect/>
          </a:stretch>
        </p:blipFill>
        <p:spPr>
          <a:xfrm>
            <a:off x="7508566" y="5379245"/>
            <a:ext cx="3080776" cy="1325563"/>
          </a:xfrm>
          <a:prstGeom prst="rect">
            <a:avLst/>
          </a:prstGeom>
        </p:spPr>
      </p:pic>
      <p:sp>
        <p:nvSpPr>
          <p:cNvPr id="6" name="TextBox 5">
            <a:extLst>
              <a:ext uri="{FF2B5EF4-FFF2-40B4-BE49-F238E27FC236}">
                <a16:creationId xmlns:a16="http://schemas.microsoft.com/office/drawing/2014/main" id="{BE7241AB-0E72-47F1-9C58-F517596FE5CB}"/>
              </a:ext>
            </a:extLst>
          </p:cNvPr>
          <p:cNvSpPr txBox="1"/>
          <p:nvPr/>
        </p:nvSpPr>
        <p:spPr>
          <a:xfrm>
            <a:off x="2986392" y="1100919"/>
            <a:ext cx="3919776" cy="369332"/>
          </a:xfrm>
          <a:prstGeom prst="rect">
            <a:avLst/>
          </a:prstGeom>
          <a:noFill/>
        </p:spPr>
        <p:txBody>
          <a:bodyPr wrap="square" rtlCol="0">
            <a:spAutoFit/>
          </a:bodyPr>
          <a:lstStyle/>
          <a:p>
            <a:r>
              <a:rPr lang="en-US" b="1" dirty="0">
                <a:solidFill>
                  <a:srgbClr val="0070C0"/>
                </a:solidFill>
              </a:rPr>
              <a:t>A pure substance </a:t>
            </a:r>
            <a:r>
              <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T</a:t>
            </a:r>
            <a:r>
              <a:rPr lang="en-US" sz="1800" b="1" baseline="-250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f</a:t>
            </a:r>
            <a:r>
              <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US" b="1" dirty="0">
                <a:solidFill>
                  <a:srgbClr val="0070C0"/>
                </a:solidFill>
              </a:rPr>
              <a:t>melting point</a:t>
            </a:r>
          </a:p>
        </p:txBody>
      </p:sp>
      <p:cxnSp>
        <p:nvCxnSpPr>
          <p:cNvPr id="8" name="Straight Arrow Connector 7">
            <a:extLst>
              <a:ext uri="{FF2B5EF4-FFF2-40B4-BE49-F238E27FC236}">
                <a16:creationId xmlns:a16="http://schemas.microsoft.com/office/drawing/2014/main" id="{CD9F44FF-AF4B-41A8-BF8F-4987C7824961}"/>
              </a:ext>
            </a:extLst>
          </p:cNvPr>
          <p:cNvCxnSpPr>
            <a:cxnSpLocks/>
          </p:cNvCxnSpPr>
          <p:nvPr/>
        </p:nvCxnSpPr>
        <p:spPr>
          <a:xfrm>
            <a:off x="6819089" y="1285584"/>
            <a:ext cx="143007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FA434E-6DDC-48AD-A111-60EB06F04C59}"/>
              </a:ext>
            </a:extLst>
          </p:cNvPr>
          <p:cNvSpPr txBox="1"/>
          <p:nvPr/>
        </p:nvSpPr>
        <p:spPr>
          <a:xfrm>
            <a:off x="2645923" y="1696401"/>
            <a:ext cx="4062290" cy="646331"/>
          </a:xfrm>
          <a:prstGeom prst="rect">
            <a:avLst/>
          </a:prstGeom>
          <a:noFill/>
        </p:spPr>
        <p:txBody>
          <a:bodyPr wrap="square" rtlCol="0">
            <a:spAutoFit/>
          </a:bodyPr>
          <a:lstStyle/>
          <a:p>
            <a:r>
              <a:rPr lang="en-US" b="1" dirty="0">
                <a:solidFill>
                  <a:srgbClr val="0070C0"/>
                </a:solidFill>
              </a:rPr>
              <a:t>Separate droplets solidify with individual degrees of supercooling</a:t>
            </a:r>
          </a:p>
        </p:txBody>
      </p:sp>
      <p:cxnSp>
        <p:nvCxnSpPr>
          <p:cNvPr id="9" name="Straight Arrow Connector 8">
            <a:extLst>
              <a:ext uri="{FF2B5EF4-FFF2-40B4-BE49-F238E27FC236}">
                <a16:creationId xmlns:a16="http://schemas.microsoft.com/office/drawing/2014/main" id="{0EDE3993-2153-405D-ADE0-BD14BFF9B0A5}"/>
              </a:ext>
            </a:extLst>
          </p:cNvPr>
          <p:cNvCxnSpPr>
            <a:cxnSpLocks/>
          </p:cNvCxnSpPr>
          <p:nvPr/>
        </p:nvCxnSpPr>
        <p:spPr>
          <a:xfrm>
            <a:off x="6391072" y="1978981"/>
            <a:ext cx="138631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C973F8-9B39-42EA-93CA-2D3AD87B9E13}"/>
              </a:ext>
            </a:extLst>
          </p:cNvPr>
          <p:cNvSpPr txBox="1"/>
          <p:nvPr/>
        </p:nvSpPr>
        <p:spPr>
          <a:xfrm>
            <a:off x="2714017" y="3211573"/>
            <a:ext cx="3906921" cy="369332"/>
          </a:xfrm>
          <a:prstGeom prst="rect">
            <a:avLst/>
          </a:prstGeom>
          <a:noFill/>
        </p:spPr>
        <p:txBody>
          <a:bodyPr wrap="square" rtlCol="0">
            <a:spAutoFit/>
          </a:bodyPr>
          <a:lstStyle/>
          <a:p>
            <a:r>
              <a:rPr lang="en-US" b="1" dirty="0">
                <a:solidFill>
                  <a:srgbClr val="0070C0"/>
                </a:solidFill>
              </a:rPr>
              <a:t>A sample with a eutectic impurity</a:t>
            </a:r>
          </a:p>
        </p:txBody>
      </p:sp>
      <p:cxnSp>
        <p:nvCxnSpPr>
          <p:cNvPr id="14" name="Straight Arrow Connector 13">
            <a:extLst>
              <a:ext uri="{FF2B5EF4-FFF2-40B4-BE49-F238E27FC236}">
                <a16:creationId xmlns:a16="http://schemas.microsoft.com/office/drawing/2014/main" id="{D504B6E0-41D2-44A0-AA9F-4CC7127F4DD6}"/>
              </a:ext>
            </a:extLst>
          </p:cNvPr>
          <p:cNvCxnSpPr>
            <a:cxnSpLocks/>
          </p:cNvCxnSpPr>
          <p:nvPr/>
        </p:nvCxnSpPr>
        <p:spPr>
          <a:xfrm>
            <a:off x="6498077" y="3416968"/>
            <a:ext cx="15559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396068C-90A9-4292-94E8-64F8A8E88D3C}"/>
              </a:ext>
            </a:extLst>
          </p:cNvPr>
          <p:cNvSpPr txBox="1"/>
          <p:nvPr/>
        </p:nvSpPr>
        <p:spPr>
          <a:xfrm>
            <a:off x="2597285" y="2500469"/>
            <a:ext cx="3868010" cy="369332"/>
          </a:xfrm>
          <a:prstGeom prst="rect">
            <a:avLst/>
          </a:prstGeom>
          <a:noFill/>
        </p:spPr>
        <p:txBody>
          <a:bodyPr wrap="square" rtlCol="0">
            <a:spAutoFit/>
          </a:bodyPr>
          <a:lstStyle/>
          <a:p>
            <a:r>
              <a:rPr lang="en-US" b="1" dirty="0">
                <a:solidFill>
                  <a:srgbClr val="0070C0"/>
                </a:solidFill>
              </a:rPr>
              <a:t>A melt that solidifies amorphously </a:t>
            </a:r>
          </a:p>
        </p:txBody>
      </p:sp>
      <p:cxnSp>
        <p:nvCxnSpPr>
          <p:cNvPr id="17" name="Straight Arrow Connector 16">
            <a:extLst>
              <a:ext uri="{FF2B5EF4-FFF2-40B4-BE49-F238E27FC236}">
                <a16:creationId xmlns:a16="http://schemas.microsoft.com/office/drawing/2014/main" id="{0C37E9C8-7110-43FD-9D78-AF3ABB2260D8}"/>
              </a:ext>
            </a:extLst>
          </p:cNvPr>
          <p:cNvCxnSpPr>
            <a:cxnSpLocks/>
          </p:cNvCxnSpPr>
          <p:nvPr/>
        </p:nvCxnSpPr>
        <p:spPr>
          <a:xfrm>
            <a:off x="6391072" y="2726469"/>
            <a:ext cx="13279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0884F14-FE22-4796-8194-CEB1F7147C21}"/>
              </a:ext>
            </a:extLst>
          </p:cNvPr>
          <p:cNvSpPr txBox="1"/>
          <p:nvPr/>
        </p:nvSpPr>
        <p:spPr>
          <a:xfrm>
            <a:off x="972766" y="3781390"/>
            <a:ext cx="5616700" cy="646331"/>
          </a:xfrm>
          <a:prstGeom prst="rect">
            <a:avLst/>
          </a:prstGeom>
          <a:noFill/>
        </p:spPr>
        <p:txBody>
          <a:bodyPr wrap="square" rtlCol="0">
            <a:spAutoFit/>
          </a:bodyPr>
          <a:lstStyle/>
          <a:p>
            <a:r>
              <a:rPr lang="en-US" b="1" dirty="0">
                <a:solidFill>
                  <a:srgbClr val="0070C0"/>
                </a:solidFill>
              </a:rPr>
              <a:t>A shock-cooled melt crystallize on warming above the glass transition </a:t>
            </a:r>
            <a:r>
              <a:rPr lang="en-US" b="1" dirty="0" err="1">
                <a:solidFill>
                  <a:srgbClr val="0070C0"/>
                </a:solidFill>
              </a:rPr>
              <a:t>tem</a:t>
            </a:r>
            <a:r>
              <a:rPr lang="en-US" b="1" dirty="0">
                <a:solidFill>
                  <a:srgbClr val="0070C0"/>
                </a:solidFill>
              </a:rPr>
              <a:t>. (cold crystallization) </a:t>
            </a:r>
          </a:p>
        </p:txBody>
      </p:sp>
      <p:cxnSp>
        <p:nvCxnSpPr>
          <p:cNvPr id="25" name="Straight Arrow Connector 24">
            <a:extLst>
              <a:ext uri="{FF2B5EF4-FFF2-40B4-BE49-F238E27FC236}">
                <a16:creationId xmlns:a16="http://schemas.microsoft.com/office/drawing/2014/main" id="{9907E774-9345-4833-8A2D-A1EA120D0901}"/>
              </a:ext>
            </a:extLst>
          </p:cNvPr>
          <p:cNvCxnSpPr>
            <a:cxnSpLocks/>
          </p:cNvCxnSpPr>
          <p:nvPr/>
        </p:nvCxnSpPr>
        <p:spPr>
          <a:xfrm>
            <a:off x="6527260" y="3980882"/>
            <a:ext cx="13912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6019A5C-E400-4656-B758-2DF551A91308}"/>
              </a:ext>
            </a:extLst>
          </p:cNvPr>
          <p:cNvSpPr txBox="1"/>
          <p:nvPr/>
        </p:nvSpPr>
        <p:spPr>
          <a:xfrm>
            <a:off x="3219120" y="4804429"/>
            <a:ext cx="3914145" cy="369332"/>
          </a:xfrm>
          <a:prstGeom prst="rect">
            <a:avLst/>
          </a:prstGeom>
          <a:noFill/>
        </p:spPr>
        <p:txBody>
          <a:bodyPr wrap="square" rtlCol="0">
            <a:spAutoFit/>
          </a:bodyPr>
          <a:lstStyle/>
          <a:p>
            <a:r>
              <a:rPr lang="en-US" b="1" dirty="0">
                <a:solidFill>
                  <a:srgbClr val="0070C0"/>
                </a:solidFill>
              </a:rPr>
              <a:t>A partially crystallin polymer</a:t>
            </a:r>
          </a:p>
        </p:txBody>
      </p:sp>
      <p:cxnSp>
        <p:nvCxnSpPr>
          <p:cNvPr id="28" name="Straight Arrow Connector 27">
            <a:extLst>
              <a:ext uri="{FF2B5EF4-FFF2-40B4-BE49-F238E27FC236}">
                <a16:creationId xmlns:a16="http://schemas.microsoft.com/office/drawing/2014/main" id="{C1014C48-303D-45F0-A9BA-C6CE1C967644}"/>
              </a:ext>
            </a:extLst>
          </p:cNvPr>
          <p:cNvCxnSpPr>
            <a:cxnSpLocks/>
          </p:cNvCxnSpPr>
          <p:nvPr/>
        </p:nvCxnSpPr>
        <p:spPr>
          <a:xfrm>
            <a:off x="6634264" y="4998823"/>
            <a:ext cx="14059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D071F77-D05E-40BB-9FF1-CB179BEA0BDD}"/>
              </a:ext>
            </a:extLst>
          </p:cNvPr>
          <p:cNvSpPr txBox="1"/>
          <p:nvPr/>
        </p:nvSpPr>
        <p:spPr>
          <a:xfrm>
            <a:off x="4726693" y="5890303"/>
            <a:ext cx="2606842" cy="369332"/>
          </a:xfrm>
          <a:prstGeom prst="rect">
            <a:avLst/>
          </a:prstGeom>
          <a:noFill/>
        </p:spPr>
        <p:txBody>
          <a:bodyPr wrap="square" rtlCol="0">
            <a:spAutoFit/>
          </a:bodyPr>
          <a:lstStyle/>
          <a:p>
            <a:r>
              <a:rPr lang="en-US" b="1" dirty="0">
                <a:solidFill>
                  <a:srgbClr val="0070C0"/>
                </a:solidFill>
              </a:rPr>
              <a:t>A liquid crystal</a:t>
            </a:r>
          </a:p>
        </p:txBody>
      </p:sp>
      <p:cxnSp>
        <p:nvCxnSpPr>
          <p:cNvPr id="31" name="Straight Arrow Connector 30">
            <a:extLst>
              <a:ext uri="{FF2B5EF4-FFF2-40B4-BE49-F238E27FC236}">
                <a16:creationId xmlns:a16="http://schemas.microsoft.com/office/drawing/2014/main" id="{B5243345-1D9F-4A53-9CA7-D51C181D8891}"/>
              </a:ext>
            </a:extLst>
          </p:cNvPr>
          <p:cNvCxnSpPr>
            <a:cxnSpLocks/>
          </p:cNvCxnSpPr>
          <p:nvPr/>
        </p:nvCxnSpPr>
        <p:spPr>
          <a:xfrm>
            <a:off x="6643991" y="6055896"/>
            <a:ext cx="12647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74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350C-9A57-42A5-81BB-09F11BBB0801}"/>
              </a:ext>
            </a:extLst>
          </p:cNvPr>
          <p:cNvSpPr>
            <a:spLocks noGrp="1"/>
          </p:cNvSpPr>
          <p:nvPr>
            <p:ph type="title"/>
          </p:nvPr>
        </p:nvSpPr>
        <p:spPr>
          <a:xfrm>
            <a:off x="87549" y="-81072"/>
            <a:ext cx="12034712" cy="2898203"/>
          </a:xfrm>
        </p:spPr>
        <p:txBody>
          <a:bodyPr>
            <a:normAutofit/>
          </a:bodyPr>
          <a:lstStyle/>
          <a:p>
            <a:pPr algn="r" rtl="1">
              <a:lnSpc>
                <a:spcPct val="150000"/>
              </a:lnSpc>
            </a:pPr>
            <a:r>
              <a:rPr lang="ar-IQ" sz="3200" b="1" dirty="0">
                <a:solidFill>
                  <a:srgbClr val="990033"/>
                </a:solidFill>
                <a:latin typeface="Times New Roman" panose="02020603050405020304" pitchFamily="18" charset="0"/>
                <a:cs typeface="Times New Roman" panose="02020603050405020304" pitchFamily="18" charset="0"/>
              </a:rPr>
              <a:t>نقطة الانصهار:</a:t>
            </a:r>
            <a:r>
              <a:rPr kumimoji="0" lang="en-US" sz="3200" b="1" i="0" u="none" strike="noStrike" kern="1200" cap="none" spc="0" normalizeH="0" baseline="0" noProof="0" dirty="0">
                <a:ln>
                  <a:noFill/>
                </a:ln>
                <a:solidFill>
                  <a:srgbClr val="990033"/>
                </a:solidFill>
                <a:effectLst/>
                <a:uLnTx/>
                <a:uFillTx/>
                <a:latin typeface="Times New Roman" panose="02020603050405020304" pitchFamily="18" charset="0"/>
                <a:cs typeface="Times New Roman" panose="02020603050405020304" pitchFamily="18" charset="0"/>
              </a:rPr>
              <a:t> Melting point       </a:t>
            </a:r>
            <a:r>
              <a:rPr kumimoji="0" lang="ar-IQ" sz="3200" b="1" i="0" u="none" strike="noStrike" kern="1200" cap="none" spc="0" normalizeH="0" baseline="0" noProof="0" dirty="0">
                <a:ln>
                  <a:noFill/>
                </a:ln>
                <a:solidFill>
                  <a:srgbClr val="990033"/>
                </a:solidFill>
                <a:effectLst/>
                <a:uLnTx/>
                <a:uFillTx/>
                <a:latin typeface="Times New Roman" panose="02020603050405020304" pitchFamily="18" charset="0"/>
                <a:cs typeface="Times New Roman" panose="02020603050405020304" pitchFamily="18" charset="0"/>
              </a:rPr>
              <a:t> </a:t>
            </a:r>
            <a:br>
              <a:rPr lang="en-US" b="1" dirty="0">
                <a:solidFill>
                  <a:srgbClr val="FF0000"/>
                </a:solidFill>
              </a:rPr>
            </a:br>
            <a:r>
              <a:rPr kumimoji="0" lang="ar-IQ"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إذا سُخِّن البوليمر متجاوزًا درجة حرارته الحرجة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(Tc)، </a:t>
            </a:r>
            <a:r>
              <a:rPr kumimoji="0" lang="ar-IQ"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فإنه يصل في النهاية إلى انتقال حراري آخر، يُسمى الانصهار. عند الوصول إلى درجة حرارة انصهار البوليمر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(Tm)، </a:t>
            </a:r>
            <a:r>
              <a:rPr kumimoji="0" lang="ar-IQ"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تبدأ بلورات البوليمر بالتفكك، أي أنها تنصهر. تخرج من ترتيباتها المنتظمة وتبدأ بالتحرك بحرية، وهو ما يمكن رؤيته في مخطط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DSC. </a:t>
            </a:r>
            <a:r>
              <a:rPr kumimoji="0" lang="ar-IQ"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تُمتص الحرارة التي يُطلقها البوليمر عند التبلور عند الوصول إلى درجة الحرارة الحرجة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(Tm)</a:t>
            </a:r>
            <a:r>
              <a:rPr kumimoji="0" lang="ar-IQ"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2C7AFD8-CA12-450A-ABF3-14D242669671}"/>
              </a:ext>
            </a:extLst>
          </p:cNvPr>
          <p:cNvPicPr>
            <a:picLocks noChangeAspect="1"/>
          </p:cNvPicPr>
          <p:nvPr/>
        </p:nvPicPr>
        <p:blipFill>
          <a:blip r:embed="rId3"/>
          <a:stretch>
            <a:fillRect/>
          </a:stretch>
        </p:blipFill>
        <p:spPr>
          <a:xfrm>
            <a:off x="950826" y="3448631"/>
            <a:ext cx="5321638" cy="3279565"/>
          </a:xfrm>
          <a:prstGeom prst="rect">
            <a:avLst/>
          </a:prstGeom>
        </p:spPr>
      </p:pic>
      <p:sp>
        <p:nvSpPr>
          <p:cNvPr id="8" name="TextBox 7">
            <a:extLst>
              <a:ext uri="{FF2B5EF4-FFF2-40B4-BE49-F238E27FC236}">
                <a16:creationId xmlns:a16="http://schemas.microsoft.com/office/drawing/2014/main" id="{7D4EC1D2-B2E9-440E-87E0-3895BED02E57}"/>
              </a:ext>
            </a:extLst>
          </p:cNvPr>
          <p:cNvSpPr txBox="1"/>
          <p:nvPr/>
        </p:nvSpPr>
        <p:spPr>
          <a:xfrm>
            <a:off x="6237318" y="4327536"/>
            <a:ext cx="3192375" cy="92333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22225">
            <a:solidFill>
              <a:srgbClr val="FF0000"/>
            </a:solidFill>
          </a:ln>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هذه الزيادة في تدفق الحرارة تظهر كقمة كبيرة في مخطط تدفق الحرارة مقابل درجة الحرارة.</a:t>
            </a:r>
            <a:endPar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B596E4C-46AD-445D-A71B-C4A22FCE8202}"/>
              </a:ext>
            </a:extLst>
          </p:cNvPr>
          <p:cNvSpPr txBox="1"/>
          <p:nvPr/>
        </p:nvSpPr>
        <p:spPr>
          <a:xfrm>
            <a:off x="5054182" y="2850206"/>
            <a:ext cx="5850481" cy="92333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22225">
            <a:solidFill>
              <a:srgbClr val="FF0000"/>
            </a:solidFill>
          </a:ln>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يجب أن يقوم سخان وعاء العينات بامداد الكثير من الحرارة للبوليمر من أجل إذابة البلورات والحفاظ على ارتفاع درجة الحرارة بنفس معدل درجة حرارة الوعاء المرجعي</a:t>
            </a:r>
            <a:endPar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7846FF-53E2-4341-8B80-41CD5CC030AF}"/>
              </a:ext>
            </a:extLst>
          </p:cNvPr>
          <p:cNvSpPr txBox="1"/>
          <p:nvPr/>
        </p:nvSpPr>
        <p:spPr>
          <a:xfrm>
            <a:off x="3420533" y="2913199"/>
            <a:ext cx="1179095"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22225" cmpd="thickThi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يتم امتصاص الحرارة</a:t>
            </a:r>
            <a:endPar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413EE07-6953-4190-8F13-BE4BB9209176}"/>
              </a:ext>
            </a:extLst>
          </p:cNvPr>
          <p:cNvSpPr txBox="1"/>
          <p:nvPr/>
        </p:nvSpPr>
        <p:spPr>
          <a:xfrm>
            <a:off x="717826" y="3079299"/>
            <a:ext cx="1467853" cy="369332"/>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2222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بعد الذوبان</a:t>
            </a:r>
            <a:endPar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37EF7F90-C9AC-4A69-A975-B9AEAE98B333}"/>
              </a:ext>
            </a:extLst>
          </p:cNvPr>
          <p:cNvCxnSpPr>
            <a:cxnSpLocks/>
            <a:stCxn id="11" idx="3"/>
          </p:cNvCxnSpPr>
          <p:nvPr/>
        </p:nvCxnSpPr>
        <p:spPr>
          <a:xfrm>
            <a:off x="2185679" y="3263965"/>
            <a:ext cx="1211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EBA914-B180-4559-BD68-FBDB7D8456A3}"/>
              </a:ext>
            </a:extLst>
          </p:cNvPr>
          <p:cNvCxnSpPr/>
          <p:nvPr/>
        </p:nvCxnSpPr>
        <p:spPr>
          <a:xfrm>
            <a:off x="4599628" y="3263965"/>
            <a:ext cx="454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B9A809-E737-4E4E-A300-68AC7CE34BB9}"/>
              </a:ext>
            </a:extLst>
          </p:cNvPr>
          <p:cNvCxnSpPr>
            <a:cxnSpLocks/>
          </p:cNvCxnSpPr>
          <p:nvPr/>
        </p:nvCxnSpPr>
        <p:spPr>
          <a:xfrm>
            <a:off x="7707844" y="3773536"/>
            <a:ext cx="0" cy="554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DC6062A-73E3-4D34-A1CA-A46F305BB65F}"/>
              </a:ext>
            </a:extLst>
          </p:cNvPr>
          <p:cNvSpPr/>
          <p:nvPr/>
        </p:nvSpPr>
        <p:spPr>
          <a:xfrm>
            <a:off x="6096000" y="5262664"/>
            <a:ext cx="5878749" cy="159533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تتم ملاحظة قمم التبلور والذوبان فقط للبوليمرات التي يمكن أن تشكل بلورات.في حين أن البوليمرات غير المتبلورة البحتة ستخضع فقط لعملية تزجج، فإن البوليمرات البلورية تمتلك عادةً مجالات غير متبلورة وستعرض أيضًا تزججًا</a:t>
            </a:r>
            <a:endPar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6517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8496-E592-454E-B8AF-9FECE29FAFEB}"/>
              </a:ext>
            </a:extLst>
          </p:cNvPr>
          <p:cNvSpPr>
            <a:spLocks noGrp="1"/>
          </p:cNvSpPr>
          <p:nvPr>
            <p:ph type="title"/>
          </p:nvPr>
        </p:nvSpPr>
        <p:spPr>
          <a:xfrm>
            <a:off x="87548" y="71705"/>
            <a:ext cx="11686161" cy="1325563"/>
          </a:xfrm>
        </p:spPr>
        <p:txBody>
          <a:bodyPr>
            <a:noAutofit/>
          </a:bodyPr>
          <a:lstStyle/>
          <a:p>
            <a:pPr marL="0" marR="0" lvl="0" indent="-228600" algn="r" defTabSz="914400" eaLnBrk="1" fontAlgn="auto" latinLnBrk="0" hangingPunct="1">
              <a:lnSpc>
                <a:spcPct val="115000"/>
              </a:lnSpc>
              <a:spcBef>
                <a:spcPts val="0"/>
              </a:spcBef>
              <a:spcAft>
                <a:spcPts val="1000"/>
              </a:spcAft>
              <a:tabLst/>
              <a:defRPr/>
            </a:pPr>
            <a:r>
              <a:rPr kumimoji="0" lang="ar-SA" sz="3200" b="1" i="0" strike="noStrike" kern="1200" cap="none" spc="0" normalizeH="0" baseline="-250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طرق التحليل الحراري تتميز عن باقي الطرق التحليلية التي درستموها في انها تقبل التطبيق على العينات الصلبة مباشرتا و دون الحاجة الى اذابتها او معالجتها</a:t>
            </a:r>
            <a:br>
              <a:rPr kumimoji="0" lang="en-US" sz="4000" b="0" i="0"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E3E82D-902B-4F99-9274-8148532F6B5B}"/>
              </a:ext>
            </a:extLst>
          </p:cNvPr>
          <p:cNvSpPr>
            <a:spLocks noGrp="1"/>
          </p:cNvSpPr>
          <p:nvPr>
            <p:ph idx="1"/>
          </p:nvPr>
        </p:nvSpPr>
        <p:spPr>
          <a:xfrm>
            <a:off x="545451" y="849014"/>
            <a:ext cx="11070996" cy="5901179"/>
          </a:xfrm>
        </p:spPr>
        <p:txBody>
          <a:bodyPr>
            <a:normAutofit fontScale="62500" lnSpcReduction="20000"/>
          </a:bodyPr>
          <a:lstStyle/>
          <a:p>
            <a:pPr marR="0" indent="-685800" algn="r" rtl="1">
              <a:lnSpc>
                <a:spcPct val="170000"/>
              </a:lnSpc>
              <a:spcBef>
                <a:spcPts val="0"/>
              </a:spcBef>
              <a:spcAft>
                <a:spcPts val="1000"/>
              </a:spcAft>
              <a:buClr>
                <a:srgbClr val="7030A0"/>
              </a:buClr>
              <a:buFont typeface="Wingdings" panose="05000000000000000000" pitchFamily="2" charset="2"/>
              <a:buChar char="v"/>
            </a:pPr>
            <a:r>
              <a:rPr lang="ar-SY" sz="4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تعود الجذور التاريخية لهذه الطرق الى سنين طويلة مضت فلا غرابة ان تجد استعمالا واسعا في مجالات عدة و تطبيقات شتى فهي تطبق في الصناعات الدوائية و كذلك في علوم الفضاء و يمكن لنا ان نحلل بواسطة هذه الطرق مختلف العينات عضوية او غير عضوية معقدة كالبلاستيك و الفلزات و السيراميك و الزجاج او بسيطة ككربونات الكالسيوم النقية.</a:t>
            </a:r>
            <a:endParaRPr lang="en-US" sz="4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A" sz="4600" b="1" i="0" u="none" strike="noStrike" kern="1200" cap="none" spc="0" normalizeH="0" baseline="-25000" noProof="0" dirty="0">
                <a:ln>
                  <a:noFill/>
                </a:ln>
                <a:solidFill>
                  <a:srgbClr val="00B0F0"/>
                </a:solidFill>
                <a:effectLst/>
                <a:uLnTx/>
                <a:uFillTx/>
                <a:latin typeface="Arial" panose="020B0604020202020204" pitchFamily="34" charset="0"/>
                <a:ea typeface="Calibri" panose="020F0502020204030204" pitchFamily="34" charset="0"/>
                <a:cs typeface="+mj-cs"/>
              </a:rPr>
              <a:t>طرق التحليل الحراري </a:t>
            </a:r>
            <a:r>
              <a:rPr kumimoji="0" lang="en-GB" sz="4600" b="1" i="0" u="none" strike="noStrike" kern="1200" cap="none" spc="0" normalizeH="0" baseline="-25000" noProof="0" dirty="0">
                <a:ln>
                  <a:noFill/>
                </a:ln>
                <a:solidFill>
                  <a:srgbClr val="00B0F0"/>
                </a:solidFill>
                <a:effectLst/>
                <a:uLnTx/>
                <a:uFillTx/>
                <a:latin typeface="Arial" panose="020B0604020202020204" pitchFamily="34" charset="0"/>
                <a:ea typeface="Calibri" panose="020F0502020204030204" pitchFamily="34" charset="0"/>
                <a:cs typeface="+mj-cs"/>
              </a:rPr>
              <a:t>Thermal Analysis</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j-cs"/>
              </a:rPr>
              <a:t> </a:t>
            </a:r>
            <a:endParaRPr kumimoji="0" lang="en-US"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j-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و يرمز لها ب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rPr>
              <a:t>TA</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عبارة عن مجموعة من الطرق التي تدرس  تغير خواص المواد بتغيير درجة حرارتها و منها الطرق التالية:</a:t>
            </a:r>
            <a:r>
              <a:rPr kumimoji="0" lang="en-US"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الوزني الحراري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Thermogravimetric Analysis (TGA) </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2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الحراري التفاضلي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Differential Thermal Analysis (DTA)</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3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المسح المسعري التفاضلي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Differential Scanning Calorimetry (DSC)</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4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الوزني الحراري المضغوط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Pressurised Thermogravimetric Analysis (PTGA)</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5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الحراري الميكانيكي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Thermo mechanical Analysis (TMA) </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6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المعتمد على التمدد الحراري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Dilatometry (DIL)</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7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التحليل المعتمد على الغازات المتصاعدة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Evolved Gas Analysis (EGA)</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SY" sz="4600" b="1" i="0" u="none" strike="noStrike" kern="1200" cap="none" spc="0" normalizeH="0" baseline="-2500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8 – </a:t>
            </a:r>
            <a:r>
              <a:rPr kumimoji="0" lang="ar-SY"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المعايرات الثرموميترية </a:t>
            </a:r>
            <a:r>
              <a:rPr kumimoji="0" lang="en-GB" sz="4600" b="1"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mn-cs"/>
              </a:rPr>
              <a:t>Thermometric Titrations (TT)</a:t>
            </a:r>
            <a:endParaRPr kumimoji="0" lang="en-US" sz="46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endParaRPr>
          </a:p>
          <a:p>
            <a:endParaRPr lang="en-US" dirty="0"/>
          </a:p>
        </p:txBody>
      </p:sp>
    </p:spTree>
    <p:extLst>
      <p:ext uri="{BB962C8B-B14F-4D97-AF65-F5344CB8AC3E}">
        <p14:creationId xmlns:p14="http://schemas.microsoft.com/office/powerpoint/2010/main" val="323492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D10C-9B87-4CAF-84B3-400CDD5C18F5}"/>
              </a:ext>
            </a:extLst>
          </p:cNvPr>
          <p:cNvSpPr>
            <a:spLocks noGrp="1"/>
          </p:cNvSpPr>
          <p:nvPr>
            <p:ph type="title"/>
          </p:nvPr>
        </p:nvSpPr>
        <p:spPr>
          <a:xfrm>
            <a:off x="0" y="0"/>
            <a:ext cx="10515600" cy="1325563"/>
          </a:xfrm>
        </p:spPr>
        <p:txBody>
          <a:bodyPr>
            <a:normAutofit/>
          </a:bodyPr>
          <a:lstStyle/>
          <a:p>
            <a:r>
              <a:rPr lang="en-US" sz="4000" b="1" dirty="0">
                <a:solidFill>
                  <a:srgbClr val="FF0000"/>
                </a:solidFill>
              </a:rPr>
              <a:t>  Melting Processes</a:t>
            </a:r>
          </a:p>
        </p:txBody>
      </p:sp>
      <p:pic>
        <p:nvPicPr>
          <p:cNvPr id="15" name="Content Placeholder 14">
            <a:extLst>
              <a:ext uri="{FF2B5EF4-FFF2-40B4-BE49-F238E27FC236}">
                <a16:creationId xmlns:a16="http://schemas.microsoft.com/office/drawing/2014/main" id="{67E60A3C-4FFF-44A2-A1B9-D3BA96023437}"/>
              </a:ext>
            </a:extLst>
          </p:cNvPr>
          <p:cNvPicPr>
            <a:picLocks noGrp="1" noChangeAspect="1"/>
          </p:cNvPicPr>
          <p:nvPr>
            <p:ph idx="1"/>
          </p:nvPr>
        </p:nvPicPr>
        <p:blipFill>
          <a:blip r:embed="rId2"/>
          <a:stretch>
            <a:fillRect/>
          </a:stretch>
        </p:blipFill>
        <p:spPr>
          <a:xfrm>
            <a:off x="4256163" y="906223"/>
            <a:ext cx="2724867" cy="4351338"/>
          </a:xfrm>
        </p:spPr>
      </p:pic>
      <p:sp>
        <p:nvSpPr>
          <p:cNvPr id="8" name="TextBox 7">
            <a:extLst>
              <a:ext uri="{FF2B5EF4-FFF2-40B4-BE49-F238E27FC236}">
                <a16:creationId xmlns:a16="http://schemas.microsoft.com/office/drawing/2014/main" id="{10DDF9DB-63FA-4DDA-9410-1E0AA088C938}"/>
              </a:ext>
            </a:extLst>
          </p:cNvPr>
          <p:cNvSpPr txBox="1"/>
          <p:nvPr/>
        </p:nvSpPr>
        <p:spPr>
          <a:xfrm>
            <a:off x="183349" y="1307605"/>
            <a:ext cx="4187894" cy="92333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IQ"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مواد نقية</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 nonpolymeric pure substance </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منحنى الانصهار خطي</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نقطة الانصهار تحددها درجة حرارة البداية</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onset </a:t>
            </a:r>
          </a:p>
        </p:txBody>
      </p:sp>
      <p:sp>
        <p:nvSpPr>
          <p:cNvPr id="9" name="TextBox 8">
            <a:extLst>
              <a:ext uri="{FF2B5EF4-FFF2-40B4-BE49-F238E27FC236}">
                <a16:creationId xmlns:a16="http://schemas.microsoft.com/office/drawing/2014/main" id="{54DA8B47-2966-42CE-BA9B-2031ED3979DD}"/>
              </a:ext>
            </a:extLst>
          </p:cNvPr>
          <p:cNvSpPr txBox="1"/>
          <p:nvPr/>
        </p:nvSpPr>
        <p:spPr>
          <a:xfrm>
            <a:off x="77215" y="3685464"/>
            <a:ext cx="4315737"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ar-IQ"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ذوبان مع التحلل</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melting with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decomposition </a:t>
            </a:r>
            <a:endParaRPr kumimoji="0" lang="ar-IQ"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طارد للحرارة</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exothermic </a:t>
            </a:r>
          </a:p>
        </p:txBody>
      </p:sp>
      <p:sp>
        <p:nvSpPr>
          <p:cNvPr id="10" name="TextBox 9">
            <a:extLst>
              <a:ext uri="{FF2B5EF4-FFF2-40B4-BE49-F238E27FC236}">
                <a16:creationId xmlns:a16="http://schemas.microsoft.com/office/drawing/2014/main" id="{640C085B-6D0D-4FD1-852C-460B4C7FC734}"/>
              </a:ext>
            </a:extLst>
          </p:cNvPr>
          <p:cNvSpPr txBox="1"/>
          <p:nvPr/>
        </p:nvSpPr>
        <p:spPr>
          <a:xfrm>
            <a:off x="1633037" y="4588178"/>
            <a:ext cx="272100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ماص للحرارة</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endothermic </a:t>
            </a:r>
          </a:p>
        </p:txBody>
      </p:sp>
      <p:sp>
        <p:nvSpPr>
          <p:cNvPr id="11" name="TextBox 10">
            <a:extLst>
              <a:ext uri="{FF2B5EF4-FFF2-40B4-BE49-F238E27FC236}">
                <a16:creationId xmlns:a16="http://schemas.microsoft.com/office/drawing/2014/main" id="{83913ACC-11DF-41B7-88EA-F2B01131ED78}"/>
              </a:ext>
            </a:extLst>
          </p:cNvPr>
          <p:cNvSpPr txBox="1"/>
          <p:nvPr/>
        </p:nvSpPr>
        <p:spPr>
          <a:xfrm>
            <a:off x="7294630" y="1699925"/>
            <a:ext cx="20673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مواد غير نقية</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C894F99-EC79-4CF5-ABEF-482E9D2AA9CA}"/>
              </a:ext>
            </a:extLst>
          </p:cNvPr>
          <p:cNvSpPr txBox="1"/>
          <p:nvPr/>
        </p:nvSpPr>
        <p:spPr>
          <a:xfrm>
            <a:off x="6964650" y="1979063"/>
            <a:ext cx="27272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ذروة ذوبان واسعة وغير متماثلة</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DD24F77-942D-46B1-BBE3-1A45157F507B}"/>
              </a:ext>
            </a:extLst>
          </p:cNvPr>
          <p:cNvSpPr txBox="1"/>
          <p:nvPr/>
        </p:nvSpPr>
        <p:spPr>
          <a:xfrm>
            <a:off x="6981030" y="2627533"/>
            <a:ext cx="30832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يتميز الذوبان عند الذروة القصوى</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A partially crystalline polymer</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B49DB6-05AE-428A-864A-B4C58210A02E}"/>
              </a:ext>
            </a:extLst>
          </p:cNvPr>
          <p:cNvSpPr txBox="1"/>
          <p:nvPr/>
        </p:nvSpPr>
        <p:spPr>
          <a:xfrm>
            <a:off x="6810190" y="2191457"/>
            <a:ext cx="4703734" cy="369332"/>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r-IQ"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قد تنتج الشوائب سهلة الانصهارذروة ثانية</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7E5D2EE-78F5-49F0-AF4F-36784FFEB2C3}"/>
              </a:ext>
            </a:extLst>
          </p:cNvPr>
          <p:cNvPicPr>
            <a:picLocks noChangeAspect="1"/>
          </p:cNvPicPr>
          <p:nvPr/>
        </p:nvPicPr>
        <p:blipFill>
          <a:blip r:embed="rId3"/>
          <a:stretch>
            <a:fillRect/>
          </a:stretch>
        </p:blipFill>
        <p:spPr>
          <a:xfrm>
            <a:off x="4231532" y="5267289"/>
            <a:ext cx="2636196" cy="983065"/>
          </a:xfrm>
          <a:prstGeom prst="rect">
            <a:avLst/>
          </a:prstGeom>
        </p:spPr>
      </p:pic>
      <p:cxnSp>
        <p:nvCxnSpPr>
          <p:cNvPr id="19" name="Straight Arrow Connector 18">
            <a:extLst>
              <a:ext uri="{FF2B5EF4-FFF2-40B4-BE49-F238E27FC236}">
                <a16:creationId xmlns:a16="http://schemas.microsoft.com/office/drawing/2014/main" id="{5993D9CA-BE62-43E6-9882-D7078B73FC59}"/>
              </a:ext>
            </a:extLst>
          </p:cNvPr>
          <p:cNvCxnSpPr>
            <a:cxnSpLocks/>
          </p:cNvCxnSpPr>
          <p:nvPr/>
        </p:nvCxnSpPr>
        <p:spPr>
          <a:xfrm flipV="1">
            <a:off x="3272067" y="5977090"/>
            <a:ext cx="2225763" cy="533898"/>
          </a:xfrm>
          <a:prstGeom prst="straightConnector1">
            <a:avLst/>
          </a:prstGeom>
          <a:ln w="25400" cmpd="thickThin">
            <a:solidFill>
              <a:srgbClr val="C00000">
                <a:alpha val="89000"/>
              </a:srgbClr>
            </a:solidFill>
            <a:tailEnd type="triangle"/>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A88E09B2-E0C4-4799-949E-BF2D926592DA}"/>
              </a:ext>
            </a:extLst>
          </p:cNvPr>
          <p:cNvSpPr txBox="1"/>
          <p:nvPr/>
        </p:nvSpPr>
        <p:spPr>
          <a:xfrm>
            <a:off x="1686270" y="6306867"/>
            <a:ext cx="17062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Liquid crystals</a:t>
            </a:r>
          </a:p>
        </p:txBody>
      </p:sp>
    </p:spTree>
    <p:extLst>
      <p:ext uri="{BB962C8B-B14F-4D97-AF65-F5344CB8AC3E}">
        <p14:creationId xmlns:p14="http://schemas.microsoft.com/office/powerpoint/2010/main" val="202139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679B-76A4-4AD8-9C5C-9EF05DA8F213}"/>
              </a:ext>
            </a:extLst>
          </p:cNvPr>
          <p:cNvSpPr>
            <a:spLocks noGrp="1"/>
          </p:cNvSpPr>
          <p:nvPr>
            <p:ph type="title"/>
          </p:nvPr>
        </p:nvSpPr>
        <p:spPr/>
        <p:txBody>
          <a:bodyPr/>
          <a:lstStyle/>
          <a:p>
            <a:pPr algn="ctr"/>
            <a:r>
              <a:rPr lang="en-US" dirty="0">
                <a:solidFill>
                  <a:srgbClr val="FF0000"/>
                </a:solidFill>
              </a:rPr>
              <a:t>Purity by DSC</a:t>
            </a:r>
          </a:p>
        </p:txBody>
      </p:sp>
      <p:pic>
        <p:nvPicPr>
          <p:cNvPr id="5" name="Content Placeholder 4">
            <a:extLst>
              <a:ext uri="{FF2B5EF4-FFF2-40B4-BE49-F238E27FC236}">
                <a16:creationId xmlns:a16="http://schemas.microsoft.com/office/drawing/2014/main" id="{BB17E1B7-CA91-4102-8B3F-FC5CB5442934}"/>
              </a:ext>
            </a:extLst>
          </p:cNvPr>
          <p:cNvPicPr>
            <a:picLocks noGrp="1" noChangeAspect="1"/>
          </p:cNvPicPr>
          <p:nvPr>
            <p:ph idx="1"/>
          </p:nvPr>
        </p:nvPicPr>
        <p:blipFill>
          <a:blip r:embed="rId2"/>
          <a:stretch>
            <a:fillRect/>
          </a:stretch>
        </p:blipFill>
        <p:spPr>
          <a:xfrm>
            <a:off x="6029242" y="1552539"/>
            <a:ext cx="5926052" cy="4303511"/>
          </a:xfrm>
        </p:spPr>
      </p:pic>
      <p:sp>
        <p:nvSpPr>
          <p:cNvPr id="7" name="TextBox 6">
            <a:extLst>
              <a:ext uri="{FF2B5EF4-FFF2-40B4-BE49-F238E27FC236}">
                <a16:creationId xmlns:a16="http://schemas.microsoft.com/office/drawing/2014/main" id="{1DC16585-DBCA-41EC-9423-6CB1B8B96B21}"/>
              </a:ext>
            </a:extLst>
          </p:cNvPr>
          <p:cNvSpPr txBox="1"/>
          <p:nvPr/>
        </p:nvSpPr>
        <p:spPr>
          <a:xfrm>
            <a:off x="107004" y="1788554"/>
            <a:ext cx="5739319" cy="2677656"/>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يوصى بوضع عينات من 1-3 ملغ في أوعية محكمة الغلق</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r-IQ" sz="24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عرض القمم مقياس للنقاء: </a:t>
            </a: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الشوائب تقلل من نقطة الانصهار</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تذوب البلورات الأقل نقاءً (غير المثالية) أولاً تليها بلورات أكبر حجمًا وأكثر نقاءً</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9264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D893-1CC2-4FFA-93F5-33DAB7FB112D}"/>
              </a:ext>
            </a:extLst>
          </p:cNvPr>
          <p:cNvSpPr>
            <a:spLocks noGrp="1"/>
          </p:cNvSpPr>
          <p:nvPr>
            <p:ph type="title"/>
          </p:nvPr>
        </p:nvSpPr>
        <p:spPr>
          <a:xfrm>
            <a:off x="179439" y="0"/>
            <a:ext cx="10515600" cy="1325563"/>
          </a:xfrm>
        </p:spPr>
        <p:txBody>
          <a:bodyPr/>
          <a:lstStyle/>
          <a:p>
            <a:r>
              <a:rPr lang="en-US" b="1" dirty="0">
                <a:solidFill>
                  <a:srgbClr val="00B0F0"/>
                </a:solidFill>
              </a:rPr>
              <a:t>Step transitions</a:t>
            </a:r>
          </a:p>
        </p:txBody>
      </p:sp>
      <p:pic>
        <p:nvPicPr>
          <p:cNvPr id="5" name="Content Placeholder 4">
            <a:extLst>
              <a:ext uri="{FF2B5EF4-FFF2-40B4-BE49-F238E27FC236}">
                <a16:creationId xmlns:a16="http://schemas.microsoft.com/office/drawing/2014/main" id="{9B316C66-33C9-427D-98C9-D2D49EAC6290}"/>
              </a:ext>
            </a:extLst>
          </p:cNvPr>
          <p:cNvPicPr>
            <a:picLocks noGrp="1" noChangeAspect="1"/>
          </p:cNvPicPr>
          <p:nvPr>
            <p:ph idx="1"/>
          </p:nvPr>
        </p:nvPicPr>
        <p:blipFill>
          <a:blip r:embed="rId3"/>
          <a:stretch>
            <a:fillRect/>
          </a:stretch>
        </p:blipFill>
        <p:spPr>
          <a:xfrm>
            <a:off x="4994788" y="1209368"/>
            <a:ext cx="3165987" cy="5161935"/>
          </a:xfrm>
        </p:spPr>
      </p:pic>
      <p:cxnSp>
        <p:nvCxnSpPr>
          <p:cNvPr id="7" name="Straight Arrow Connector 6">
            <a:extLst>
              <a:ext uri="{FF2B5EF4-FFF2-40B4-BE49-F238E27FC236}">
                <a16:creationId xmlns:a16="http://schemas.microsoft.com/office/drawing/2014/main" id="{B5FCA94C-F54D-43ED-B6DA-C1D966379571}"/>
              </a:ext>
            </a:extLst>
          </p:cNvPr>
          <p:cNvCxnSpPr>
            <a:cxnSpLocks/>
          </p:cNvCxnSpPr>
          <p:nvPr/>
        </p:nvCxnSpPr>
        <p:spPr>
          <a:xfrm flipV="1">
            <a:off x="3618270" y="2217172"/>
            <a:ext cx="1818969" cy="715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6C1C9B-C09B-4313-B457-070467B3F29F}"/>
              </a:ext>
            </a:extLst>
          </p:cNvPr>
          <p:cNvSpPr txBox="1"/>
          <p:nvPr/>
        </p:nvSpPr>
        <p:spPr>
          <a:xfrm>
            <a:off x="1682885" y="2044966"/>
            <a:ext cx="1935385"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8575">
            <a:solidFill>
              <a:srgbClr val="FF0000"/>
            </a:solidFill>
          </a:ln>
        </p:spPr>
        <p:txBody>
          <a:bodyPr wrap="square" rtlCol="0">
            <a:spAutoFit/>
          </a:bodyPr>
          <a:lstStyle/>
          <a:p>
            <a:r>
              <a:rPr lang="en-US" dirty="0"/>
              <a:t>Glass transition</a:t>
            </a:r>
          </a:p>
        </p:txBody>
      </p:sp>
      <p:sp>
        <p:nvSpPr>
          <p:cNvPr id="10" name="TextBox 9">
            <a:extLst>
              <a:ext uri="{FF2B5EF4-FFF2-40B4-BE49-F238E27FC236}">
                <a16:creationId xmlns:a16="http://schemas.microsoft.com/office/drawing/2014/main" id="{834EAA11-466E-4C40-973B-B1B3BBF952D1}"/>
              </a:ext>
            </a:extLst>
          </p:cNvPr>
          <p:cNvSpPr txBox="1"/>
          <p:nvPr/>
        </p:nvSpPr>
        <p:spPr>
          <a:xfrm>
            <a:off x="1254868" y="3202101"/>
            <a:ext cx="2363403"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28575">
            <a:solidFill>
              <a:srgbClr val="FF0000"/>
            </a:solidFill>
          </a:ln>
        </p:spPr>
        <p:txBody>
          <a:bodyPr wrap="square" rtlCol="0">
            <a:spAutoFit/>
          </a:bodyPr>
          <a:lstStyle/>
          <a:p>
            <a:r>
              <a:rPr lang="en-US" dirty="0"/>
              <a:t>Glass transition with enthalpy relaxation</a:t>
            </a:r>
          </a:p>
        </p:txBody>
      </p:sp>
      <p:sp>
        <p:nvSpPr>
          <p:cNvPr id="12" name="TextBox 11">
            <a:extLst>
              <a:ext uri="{FF2B5EF4-FFF2-40B4-BE49-F238E27FC236}">
                <a16:creationId xmlns:a16="http://schemas.microsoft.com/office/drawing/2014/main" id="{99DE34EA-AAC8-4075-BB49-FF3255E11C9B}"/>
              </a:ext>
            </a:extLst>
          </p:cNvPr>
          <p:cNvSpPr txBox="1"/>
          <p:nvPr/>
        </p:nvSpPr>
        <p:spPr>
          <a:xfrm>
            <a:off x="1303506" y="4519489"/>
            <a:ext cx="219644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28575">
            <a:solidFill>
              <a:srgbClr val="FF0000"/>
            </a:solidFill>
          </a:ln>
        </p:spPr>
        <p:txBody>
          <a:bodyPr wrap="square" rtlCol="0">
            <a:spAutoFit/>
          </a:bodyPr>
          <a:lstStyle/>
          <a:p>
            <a:r>
              <a:rPr lang="en-US" dirty="0"/>
              <a:t>Reverse transition</a:t>
            </a:r>
          </a:p>
        </p:txBody>
      </p:sp>
      <p:sp>
        <p:nvSpPr>
          <p:cNvPr id="14" name="TextBox 13">
            <a:extLst>
              <a:ext uri="{FF2B5EF4-FFF2-40B4-BE49-F238E27FC236}">
                <a16:creationId xmlns:a16="http://schemas.microsoft.com/office/drawing/2014/main" id="{1E69C8B9-F952-478F-AF3A-AF1E83A5FADF}"/>
              </a:ext>
            </a:extLst>
          </p:cNvPr>
          <p:cNvSpPr txBox="1"/>
          <p:nvPr/>
        </p:nvSpPr>
        <p:spPr>
          <a:xfrm>
            <a:off x="1595336" y="5643942"/>
            <a:ext cx="1904615"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w="28575">
            <a:solidFill>
              <a:srgbClr val="FF0000"/>
            </a:solidFill>
          </a:ln>
        </p:spPr>
        <p:txBody>
          <a:bodyPr wrap="square" rtlCol="0">
            <a:spAutoFit/>
          </a:bodyPr>
          <a:lstStyle/>
          <a:p>
            <a:r>
              <a:rPr lang="en-US" dirty="0"/>
              <a:t>Curie transition</a:t>
            </a:r>
          </a:p>
        </p:txBody>
      </p:sp>
      <p:sp>
        <p:nvSpPr>
          <p:cNvPr id="16" name="TextBox 15">
            <a:extLst>
              <a:ext uri="{FF2B5EF4-FFF2-40B4-BE49-F238E27FC236}">
                <a16:creationId xmlns:a16="http://schemas.microsoft.com/office/drawing/2014/main" id="{40A04100-A498-452B-9750-29A6E5925E4C}"/>
              </a:ext>
            </a:extLst>
          </p:cNvPr>
          <p:cNvSpPr txBox="1"/>
          <p:nvPr/>
        </p:nvSpPr>
        <p:spPr>
          <a:xfrm>
            <a:off x="4748917" y="683965"/>
            <a:ext cx="6126480" cy="369332"/>
          </a:xfrm>
          <a:prstGeom prst="rect">
            <a:avLst/>
          </a:prstGeom>
          <a:noFill/>
        </p:spPr>
        <p:txBody>
          <a:bodyPr wrap="square">
            <a:spAutoFit/>
          </a:bodyPr>
          <a:lstStyle/>
          <a:p>
            <a:pPr algn="r" rtl="1"/>
            <a:endParaRPr lang="en-US" dirty="0"/>
          </a:p>
        </p:txBody>
      </p:sp>
      <p:pic>
        <p:nvPicPr>
          <p:cNvPr id="3" name="Picture 2">
            <a:extLst>
              <a:ext uri="{FF2B5EF4-FFF2-40B4-BE49-F238E27FC236}">
                <a16:creationId xmlns:a16="http://schemas.microsoft.com/office/drawing/2014/main" id="{74C6BF1E-9DF5-42F5-8876-75A3FFB7D2FC}"/>
              </a:ext>
            </a:extLst>
          </p:cNvPr>
          <p:cNvPicPr>
            <a:picLocks noChangeAspect="1"/>
          </p:cNvPicPr>
          <p:nvPr/>
        </p:nvPicPr>
        <p:blipFill>
          <a:blip r:embed="rId4"/>
          <a:stretch>
            <a:fillRect/>
          </a:stretch>
        </p:blipFill>
        <p:spPr>
          <a:xfrm>
            <a:off x="3618270" y="3379043"/>
            <a:ext cx="2025011" cy="227446"/>
          </a:xfrm>
          <a:prstGeom prst="rect">
            <a:avLst/>
          </a:prstGeom>
        </p:spPr>
      </p:pic>
      <p:pic>
        <p:nvPicPr>
          <p:cNvPr id="4" name="Picture 3">
            <a:extLst>
              <a:ext uri="{FF2B5EF4-FFF2-40B4-BE49-F238E27FC236}">
                <a16:creationId xmlns:a16="http://schemas.microsoft.com/office/drawing/2014/main" id="{9263AAA8-21D5-4C28-93B2-3AF55330552C}"/>
              </a:ext>
            </a:extLst>
          </p:cNvPr>
          <p:cNvPicPr>
            <a:picLocks noChangeAspect="1"/>
          </p:cNvPicPr>
          <p:nvPr/>
        </p:nvPicPr>
        <p:blipFill>
          <a:blip r:embed="rId4"/>
          <a:stretch>
            <a:fillRect/>
          </a:stretch>
        </p:blipFill>
        <p:spPr>
          <a:xfrm>
            <a:off x="3499951" y="4571233"/>
            <a:ext cx="2143331" cy="188992"/>
          </a:xfrm>
          <a:prstGeom prst="rect">
            <a:avLst/>
          </a:prstGeom>
        </p:spPr>
      </p:pic>
      <p:pic>
        <p:nvPicPr>
          <p:cNvPr id="17" name="Picture 16">
            <a:extLst>
              <a:ext uri="{FF2B5EF4-FFF2-40B4-BE49-F238E27FC236}">
                <a16:creationId xmlns:a16="http://schemas.microsoft.com/office/drawing/2014/main" id="{7E83406C-D9C8-4821-8462-0AED9346BC20}"/>
              </a:ext>
            </a:extLst>
          </p:cNvPr>
          <p:cNvPicPr>
            <a:picLocks noChangeAspect="1"/>
          </p:cNvPicPr>
          <p:nvPr/>
        </p:nvPicPr>
        <p:blipFill>
          <a:blip r:embed="rId4"/>
          <a:stretch>
            <a:fillRect/>
          </a:stretch>
        </p:blipFill>
        <p:spPr>
          <a:xfrm>
            <a:off x="3499951" y="5724969"/>
            <a:ext cx="2143331" cy="207278"/>
          </a:xfrm>
          <a:prstGeom prst="rect">
            <a:avLst/>
          </a:prstGeom>
        </p:spPr>
      </p:pic>
    </p:spTree>
    <p:extLst>
      <p:ext uri="{BB962C8B-B14F-4D97-AF65-F5344CB8AC3E}">
        <p14:creationId xmlns:p14="http://schemas.microsoft.com/office/powerpoint/2010/main" val="3899970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CB48-7912-4C8C-A1F8-8C22CE6F81AA}"/>
              </a:ext>
            </a:extLst>
          </p:cNvPr>
          <p:cNvSpPr>
            <a:spLocks noGrp="1"/>
          </p:cNvSpPr>
          <p:nvPr>
            <p:ph type="title"/>
          </p:nvPr>
        </p:nvSpPr>
        <p:spPr>
          <a:xfrm>
            <a:off x="435077" y="18255"/>
            <a:ext cx="10515600" cy="1325563"/>
          </a:xfrm>
        </p:spPr>
        <p:txBody>
          <a:bodyPr/>
          <a:lstStyle/>
          <a:p>
            <a:r>
              <a:rPr lang="en-US" b="1" dirty="0">
                <a:solidFill>
                  <a:srgbClr val="00B0F0"/>
                </a:solidFill>
              </a:rPr>
              <a:t>Chemical reaction</a:t>
            </a:r>
          </a:p>
        </p:txBody>
      </p:sp>
      <p:pic>
        <p:nvPicPr>
          <p:cNvPr id="5" name="Content Placeholder 4">
            <a:extLst>
              <a:ext uri="{FF2B5EF4-FFF2-40B4-BE49-F238E27FC236}">
                <a16:creationId xmlns:a16="http://schemas.microsoft.com/office/drawing/2014/main" id="{DC32C8C1-CEB8-4F13-B813-D342ED14A131}"/>
              </a:ext>
            </a:extLst>
          </p:cNvPr>
          <p:cNvPicPr>
            <a:picLocks noGrp="1" noChangeAspect="1"/>
          </p:cNvPicPr>
          <p:nvPr>
            <p:ph idx="1"/>
          </p:nvPr>
        </p:nvPicPr>
        <p:blipFill>
          <a:blip r:embed="rId3"/>
          <a:stretch>
            <a:fillRect/>
          </a:stretch>
        </p:blipFill>
        <p:spPr>
          <a:xfrm>
            <a:off x="6331974" y="1111045"/>
            <a:ext cx="3362632" cy="5515897"/>
          </a:xfrm>
        </p:spPr>
      </p:pic>
      <p:sp>
        <p:nvSpPr>
          <p:cNvPr id="3" name="TextBox 2">
            <a:extLst>
              <a:ext uri="{FF2B5EF4-FFF2-40B4-BE49-F238E27FC236}">
                <a16:creationId xmlns:a16="http://schemas.microsoft.com/office/drawing/2014/main" id="{B371180E-B7F5-4B12-940B-FDD0B369A2FD}"/>
              </a:ext>
            </a:extLst>
          </p:cNvPr>
          <p:cNvSpPr txBox="1"/>
          <p:nvPr/>
        </p:nvSpPr>
        <p:spPr>
          <a:xfrm>
            <a:off x="2791838" y="1834965"/>
            <a:ext cx="2901039"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r="100000" b="100000"/>
            </a:path>
            <a:tileRect l="-100000" t="-100000"/>
          </a:gradFill>
          <a:ln w="28575">
            <a:solidFill>
              <a:srgbClr val="FF0000"/>
            </a:solidFill>
          </a:ln>
        </p:spPr>
        <p:txBody>
          <a:bodyPr wrap="square" rtlCol="0">
            <a:spAutoFit/>
          </a:bodyPr>
          <a:lstStyle/>
          <a:p>
            <a:r>
              <a:rPr lang="en-US" dirty="0"/>
              <a:t>Ideal exothermic reaction</a:t>
            </a:r>
          </a:p>
        </p:txBody>
      </p:sp>
      <p:cxnSp>
        <p:nvCxnSpPr>
          <p:cNvPr id="6" name="Straight Arrow Connector 5">
            <a:extLst>
              <a:ext uri="{FF2B5EF4-FFF2-40B4-BE49-F238E27FC236}">
                <a16:creationId xmlns:a16="http://schemas.microsoft.com/office/drawing/2014/main" id="{D43B0A28-C4AB-4E94-A8A3-45F43436EB6D}"/>
              </a:ext>
            </a:extLst>
          </p:cNvPr>
          <p:cNvCxnSpPr/>
          <p:nvPr/>
        </p:nvCxnSpPr>
        <p:spPr>
          <a:xfrm>
            <a:off x="5716988" y="2019631"/>
            <a:ext cx="1240403"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E15788-F235-4F4A-817D-DE6CDD1E6197}"/>
              </a:ext>
            </a:extLst>
          </p:cNvPr>
          <p:cNvSpPr txBox="1"/>
          <p:nvPr/>
        </p:nvSpPr>
        <p:spPr>
          <a:xfrm>
            <a:off x="1280076" y="3222662"/>
            <a:ext cx="4572000"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w="28575">
            <a:solidFill>
              <a:srgbClr val="FF0000"/>
            </a:solidFill>
          </a:ln>
        </p:spPr>
        <p:txBody>
          <a:bodyPr wrap="square" rtlCol="0">
            <a:spAutoFit/>
          </a:bodyPr>
          <a:lstStyle/>
          <a:p>
            <a:r>
              <a:rPr lang="en-US" dirty="0"/>
              <a:t>Reaction with “interfering” physical transition and beginning of decomposition</a:t>
            </a:r>
          </a:p>
        </p:txBody>
      </p:sp>
      <p:pic>
        <p:nvPicPr>
          <p:cNvPr id="8" name="Picture 7">
            <a:extLst>
              <a:ext uri="{FF2B5EF4-FFF2-40B4-BE49-F238E27FC236}">
                <a16:creationId xmlns:a16="http://schemas.microsoft.com/office/drawing/2014/main" id="{E7A3F91C-9BB1-46B3-B2FB-111098930D76}"/>
              </a:ext>
            </a:extLst>
          </p:cNvPr>
          <p:cNvPicPr>
            <a:picLocks noChangeAspect="1"/>
          </p:cNvPicPr>
          <p:nvPr/>
        </p:nvPicPr>
        <p:blipFill>
          <a:blip r:embed="rId4"/>
          <a:stretch>
            <a:fillRect/>
          </a:stretch>
        </p:blipFill>
        <p:spPr>
          <a:xfrm>
            <a:off x="5860027" y="3458481"/>
            <a:ext cx="1341236" cy="188992"/>
          </a:xfrm>
          <a:prstGeom prst="rect">
            <a:avLst/>
          </a:prstGeom>
        </p:spPr>
      </p:pic>
      <p:sp>
        <p:nvSpPr>
          <p:cNvPr id="9" name="TextBox 8">
            <a:extLst>
              <a:ext uri="{FF2B5EF4-FFF2-40B4-BE49-F238E27FC236}">
                <a16:creationId xmlns:a16="http://schemas.microsoft.com/office/drawing/2014/main" id="{D0894C70-4E99-43DD-888F-C48FB5A28DE8}"/>
              </a:ext>
            </a:extLst>
          </p:cNvPr>
          <p:cNvSpPr txBox="1"/>
          <p:nvPr/>
        </p:nvSpPr>
        <p:spPr>
          <a:xfrm>
            <a:off x="933855" y="4912120"/>
            <a:ext cx="4783133" cy="36933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28575">
            <a:solidFill>
              <a:srgbClr val="FF0000"/>
            </a:solidFill>
          </a:ln>
        </p:spPr>
        <p:txBody>
          <a:bodyPr wrap="square" rtlCol="0">
            <a:spAutoFit/>
          </a:bodyPr>
          <a:lstStyle/>
          <a:p>
            <a:r>
              <a:rPr lang="en-US" dirty="0"/>
              <a:t>Chemical reaction with a secondary reaction</a:t>
            </a:r>
          </a:p>
        </p:txBody>
      </p:sp>
      <p:pic>
        <p:nvPicPr>
          <p:cNvPr id="10" name="Picture 9">
            <a:extLst>
              <a:ext uri="{FF2B5EF4-FFF2-40B4-BE49-F238E27FC236}">
                <a16:creationId xmlns:a16="http://schemas.microsoft.com/office/drawing/2014/main" id="{468943F5-50CE-4DB7-9215-C1D10896A67A}"/>
              </a:ext>
            </a:extLst>
          </p:cNvPr>
          <p:cNvPicPr>
            <a:picLocks noChangeAspect="1"/>
          </p:cNvPicPr>
          <p:nvPr/>
        </p:nvPicPr>
        <p:blipFill>
          <a:blip r:embed="rId4"/>
          <a:stretch>
            <a:fillRect/>
          </a:stretch>
        </p:blipFill>
        <p:spPr>
          <a:xfrm>
            <a:off x="5727675" y="4987423"/>
            <a:ext cx="1341236" cy="188992"/>
          </a:xfrm>
          <a:prstGeom prst="rect">
            <a:avLst/>
          </a:prstGeom>
        </p:spPr>
      </p:pic>
      <p:sp>
        <p:nvSpPr>
          <p:cNvPr id="11" name="TextBox 10">
            <a:extLst>
              <a:ext uri="{FF2B5EF4-FFF2-40B4-BE49-F238E27FC236}">
                <a16:creationId xmlns:a16="http://schemas.microsoft.com/office/drawing/2014/main" id="{FE8BF4B5-42DE-4029-9379-CBAA118F69AB}"/>
              </a:ext>
            </a:extLst>
          </p:cNvPr>
          <p:cNvSpPr txBox="1"/>
          <p:nvPr/>
        </p:nvSpPr>
        <p:spPr>
          <a:xfrm>
            <a:off x="778213" y="5678248"/>
            <a:ext cx="493243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28575">
            <a:solidFill>
              <a:srgbClr val="FF0000"/>
            </a:solidFill>
          </a:ln>
        </p:spPr>
        <p:txBody>
          <a:bodyPr wrap="square" rtlCol="0">
            <a:spAutoFit/>
          </a:bodyPr>
          <a:lstStyle/>
          <a:p>
            <a:r>
              <a:rPr lang="en-US" dirty="0"/>
              <a:t>Partial oxidation of organic materials with the residual oxygen in a hermetically sealed pan.   </a:t>
            </a:r>
          </a:p>
        </p:txBody>
      </p:sp>
      <p:pic>
        <p:nvPicPr>
          <p:cNvPr id="12" name="Picture 11">
            <a:extLst>
              <a:ext uri="{FF2B5EF4-FFF2-40B4-BE49-F238E27FC236}">
                <a16:creationId xmlns:a16="http://schemas.microsoft.com/office/drawing/2014/main" id="{987A4752-16E5-47BC-B94A-FA271F932D97}"/>
              </a:ext>
            </a:extLst>
          </p:cNvPr>
          <p:cNvPicPr>
            <a:picLocks noChangeAspect="1"/>
          </p:cNvPicPr>
          <p:nvPr/>
        </p:nvPicPr>
        <p:blipFill>
          <a:blip r:embed="rId4"/>
          <a:stretch>
            <a:fillRect/>
          </a:stretch>
        </p:blipFill>
        <p:spPr>
          <a:xfrm>
            <a:off x="5727675" y="5893471"/>
            <a:ext cx="1341236" cy="188992"/>
          </a:xfrm>
          <a:prstGeom prst="rect">
            <a:avLst/>
          </a:prstGeom>
        </p:spPr>
      </p:pic>
    </p:spTree>
    <p:extLst>
      <p:ext uri="{BB962C8B-B14F-4D97-AF65-F5344CB8AC3E}">
        <p14:creationId xmlns:p14="http://schemas.microsoft.com/office/powerpoint/2010/main" val="3732634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AC05-C18F-48E4-AD76-4DA3E2F15983}"/>
              </a:ext>
            </a:extLst>
          </p:cNvPr>
          <p:cNvSpPr>
            <a:spLocks noGrp="1"/>
          </p:cNvSpPr>
          <p:nvPr>
            <p:ph type="title"/>
          </p:nvPr>
        </p:nvSpPr>
        <p:spPr>
          <a:xfrm>
            <a:off x="525294" y="0"/>
            <a:ext cx="10515600" cy="1325563"/>
          </a:xfrm>
        </p:spPr>
        <p:txBody>
          <a:bodyPr/>
          <a:lstStyle/>
          <a:p>
            <a:r>
              <a:rPr kumimoji="0" lang="en-US" sz="3600" b="1" i="0" u="none" strike="noStrike" kern="1200" cap="none" spc="0" normalizeH="0" baseline="0" noProof="0" dirty="0">
                <a:ln>
                  <a:noFill/>
                </a:ln>
                <a:solidFill>
                  <a:srgbClr val="00B0F0"/>
                </a:solidFill>
                <a:effectLst/>
                <a:uLnTx/>
                <a:uFillTx/>
                <a:latin typeface="Trebuchet MS" panose="020B0603020202020204"/>
                <a:ea typeface="+mj-ea"/>
                <a:cs typeface="+mj-cs"/>
              </a:rPr>
              <a:t>Phase </a:t>
            </a:r>
            <a:r>
              <a:rPr lang="en-US" b="1" dirty="0">
                <a:solidFill>
                  <a:srgbClr val="00B0F0"/>
                </a:solidFill>
              </a:rPr>
              <a:t>transition with weight loss</a:t>
            </a:r>
          </a:p>
        </p:txBody>
      </p:sp>
      <p:pic>
        <p:nvPicPr>
          <p:cNvPr id="5" name="Content Placeholder 4">
            <a:extLst>
              <a:ext uri="{FF2B5EF4-FFF2-40B4-BE49-F238E27FC236}">
                <a16:creationId xmlns:a16="http://schemas.microsoft.com/office/drawing/2014/main" id="{1ED110E3-1F4B-4FE2-B1CA-D9FCF98D0001}"/>
              </a:ext>
            </a:extLst>
          </p:cNvPr>
          <p:cNvPicPr>
            <a:picLocks noGrp="1" noChangeAspect="1"/>
          </p:cNvPicPr>
          <p:nvPr>
            <p:ph idx="1"/>
          </p:nvPr>
        </p:nvPicPr>
        <p:blipFill>
          <a:blip r:embed="rId3"/>
          <a:stretch>
            <a:fillRect/>
          </a:stretch>
        </p:blipFill>
        <p:spPr>
          <a:xfrm>
            <a:off x="5460094" y="1114926"/>
            <a:ext cx="3194622" cy="5454316"/>
          </a:xfrm>
        </p:spPr>
      </p:pic>
      <p:sp>
        <p:nvSpPr>
          <p:cNvPr id="6" name="TextBox 5">
            <a:extLst>
              <a:ext uri="{FF2B5EF4-FFF2-40B4-BE49-F238E27FC236}">
                <a16:creationId xmlns:a16="http://schemas.microsoft.com/office/drawing/2014/main" id="{A2262381-FAD6-42B8-A10E-7872F63B81C7}"/>
              </a:ext>
            </a:extLst>
          </p:cNvPr>
          <p:cNvSpPr txBox="1"/>
          <p:nvPr/>
        </p:nvSpPr>
        <p:spPr>
          <a:xfrm>
            <a:off x="2138720" y="2038873"/>
            <a:ext cx="2807368" cy="369332"/>
          </a:xfrm>
          <a:prstGeom prst="rect">
            <a:avLst/>
          </a:prstGeom>
          <a:blipFill>
            <a:blip r:embed="rId4"/>
            <a:tile tx="0" ty="0" sx="100000" sy="100000" flip="none" algn="tl"/>
          </a:blipFill>
          <a:ln w="28575">
            <a:solidFill>
              <a:srgbClr val="FF0000"/>
            </a:solidFill>
          </a:ln>
        </p:spPr>
        <p:txBody>
          <a:bodyPr wrap="square" rtlCol="0">
            <a:spAutoFit/>
          </a:bodyPr>
          <a:lstStyle/>
          <a:p>
            <a:r>
              <a:rPr lang="en-US" b="1" dirty="0"/>
              <a:t>Evaporation</a:t>
            </a:r>
          </a:p>
        </p:txBody>
      </p:sp>
      <p:cxnSp>
        <p:nvCxnSpPr>
          <p:cNvPr id="8" name="Straight Arrow Connector 7">
            <a:extLst>
              <a:ext uri="{FF2B5EF4-FFF2-40B4-BE49-F238E27FC236}">
                <a16:creationId xmlns:a16="http://schemas.microsoft.com/office/drawing/2014/main" id="{26E33C99-EF55-43EB-B593-AA23E8D9571D}"/>
              </a:ext>
            </a:extLst>
          </p:cNvPr>
          <p:cNvCxnSpPr/>
          <p:nvPr/>
        </p:nvCxnSpPr>
        <p:spPr>
          <a:xfrm>
            <a:off x="4975271" y="2213811"/>
            <a:ext cx="978569"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B7121D-09A9-43C3-B487-A18929CA3042}"/>
              </a:ext>
            </a:extLst>
          </p:cNvPr>
          <p:cNvSpPr txBox="1"/>
          <p:nvPr/>
        </p:nvSpPr>
        <p:spPr>
          <a:xfrm>
            <a:off x="1854546" y="3051413"/>
            <a:ext cx="3194622" cy="369329"/>
          </a:xfrm>
          <a:prstGeom prst="rect">
            <a:avLst/>
          </a:prstGeom>
          <a:blipFill>
            <a:blip r:embed="rId4"/>
            <a:tile tx="0" ty="0" sx="100000" sy="100000" flip="none" algn="tl"/>
          </a:blipFill>
          <a:ln w="28575">
            <a:solidFill>
              <a:srgbClr val="FF0000"/>
            </a:solidFill>
          </a:ln>
        </p:spPr>
        <p:txBody>
          <a:bodyPr wrap="square" rtlCol="0">
            <a:spAutoFit/>
          </a:bodyPr>
          <a:lstStyle/>
          <a:p>
            <a:r>
              <a:rPr lang="en-US" b="1" dirty="0" err="1"/>
              <a:t>Desorbtion</a:t>
            </a:r>
            <a:r>
              <a:rPr lang="en-US" b="1" dirty="0"/>
              <a:t>, sublimation</a:t>
            </a:r>
          </a:p>
        </p:txBody>
      </p:sp>
      <p:pic>
        <p:nvPicPr>
          <p:cNvPr id="11" name="Picture 10">
            <a:extLst>
              <a:ext uri="{FF2B5EF4-FFF2-40B4-BE49-F238E27FC236}">
                <a16:creationId xmlns:a16="http://schemas.microsoft.com/office/drawing/2014/main" id="{EB276051-F1FF-4638-ADB6-BDCFF1140231}"/>
              </a:ext>
            </a:extLst>
          </p:cNvPr>
          <p:cNvPicPr>
            <a:picLocks noChangeAspect="1"/>
          </p:cNvPicPr>
          <p:nvPr/>
        </p:nvPicPr>
        <p:blipFill>
          <a:blip r:embed="rId5"/>
          <a:stretch>
            <a:fillRect/>
          </a:stretch>
        </p:blipFill>
        <p:spPr>
          <a:xfrm>
            <a:off x="5058895" y="3149474"/>
            <a:ext cx="1079086" cy="188992"/>
          </a:xfrm>
          <a:prstGeom prst="rect">
            <a:avLst/>
          </a:prstGeom>
        </p:spPr>
      </p:pic>
      <p:sp>
        <p:nvSpPr>
          <p:cNvPr id="12" name="TextBox 11">
            <a:extLst>
              <a:ext uri="{FF2B5EF4-FFF2-40B4-BE49-F238E27FC236}">
                <a16:creationId xmlns:a16="http://schemas.microsoft.com/office/drawing/2014/main" id="{B733B643-89CF-403A-A939-27C4CB4172B4}"/>
              </a:ext>
            </a:extLst>
          </p:cNvPr>
          <p:cNvSpPr txBox="1"/>
          <p:nvPr/>
        </p:nvSpPr>
        <p:spPr>
          <a:xfrm>
            <a:off x="1848743" y="4260886"/>
            <a:ext cx="3194622" cy="369329"/>
          </a:xfrm>
          <a:prstGeom prst="rect">
            <a:avLst/>
          </a:prstGeom>
          <a:blipFill>
            <a:blip r:embed="rId4"/>
            <a:tile tx="0" ty="0" sx="100000" sy="100000" flip="none" algn="tl"/>
          </a:blipFill>
          <a:ln w="28575">
            <a:solidFill>
              <a:srgbClr val="FF0000"/>
            </a:solidFill>
          </a:ln>
        </p:spPr>
        <p:txBody>
          <a:bodyPr wrap="square" rtlCol="0">
            <a:spAutoFit/>
          </a:bodyPr>
          <a:lstStyle/>
          <a:p>
            <a:r>
              <a:rPr lang="en-US" b="1" dirty="0"/>
              <a:t>Dehydration</a:t>
            </a:r>
          </a:p>
        </p:txBody>
      </p:sp>
      <p:pic>
        <p:nvPicPr>
          <p:cNvPr id="13" name="Picture 12">
            <a:extLst>
              <a:ext uri="{FF2B5EF4-FFF2-40B4-BE49-F238E27FC236}">
                <a16:creationId xmlns:a16="http://schemas.microsoft.com/office/drawing/2014/main" id="{6D66ABF8-B385-4C5F-8475-999D20A80A10}"/>
              </a:ext>
            </a:extLst>
          </p:cNvPr>
          <p:cNvPicPr>
            <a:picLocks noChangeAspect="1"/>
          </p:cNvPicPr>
          <p:nvPr/>
        </p:nvPicPr>
        <p:blipFill>
          <a:blip r:embed="rId5"/>
          <a:stretch>
            <a:fillRect/>
          </a:stretch>
        </p:blipFill>
        <p:spPr>
          <a:xfrm>
            <a:off x="5056738" y="4346763"/>
            <a:ext cx="1175449" cy="188993"/>
          </a:xfrm>
          <a:prstGeom prst="rect">
            <a:avLst/>
          </a:prstGeom>
        </p:spPr>
      </p:pic>
      <p:sp>
        <p:nvSpPr>
          <p:cNvPr id="15" name="TextBox 14">
            <a:extLst>
              <a:ext uri="{FF2B5EF4-FFF2-40B4-BE49-F238E27FC236}">
                <a16:creationId xmlns:a16="http://schemas.microsoft.com/office/drawing/2014/main" id="{5BD8223B-4E89-45A0-886A-A5FF6B42B6CF}"/>
              </a:ext>
            </a:extLst>
          </p:cNvPr>
          <p:cNvSpPr txBox="1"/>
          <p:nvPr/>
        </p:nvSpPr>
        <p:spPr>
          <a:xfrm>
            <a:off x="5514473" y="2971800"/>
            <a:ext cx="914400" cy="91440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4E3C86DF-FB4A-4B43-96BA-3AF3F667C257}"/>
              </a:ext>
            </a:extLst>
          </p:cNvPr>
          <p:cNvSpPr txBox="1"/>
          <p:nvPr/>
        </p:nvSpPr>
        <p:spPr>
          <a:xfrm>
            <a:off x="-1" y="5587189"/>
            <a:ext cx="5359941" cy="373885"/>
          </a:xfrm>
          <a:prstGeom prst="rect">
            <a:avLst/>
          </a:prstGeom>
          <a:blipFill>
            <a:blip r:embed="rId4"/>
            <a:tile tx="0" ty="0" sx="100000" sy="100000" flip="none" algn="tl"/>
          </a:blipFill>
          <a:ln w="28575">
            <a:solidFill>
              <a:srgbClr val="FF0000"/>
            </a:solidFill>
          </a:ln>
        </p:spPr>
        <p:txBody>
          <a:bodyPr wrap="square" rtlCol="0">
            <a:spAutoFit/>
          </a:bodyPr>
          <a:lstStyle/>
          <a:p>
            <a:pPr marL="0" marR="0" algn="l">
              <a:lnSpc>
                <a:spcPct val="107000"/>
              </a:lnSpc>
              <a:spcBef>
                <a:spcPts val="0"/>
              </a:spcBef>
              <a:spcAft>
                <a:spcPts val="800"/>
              </a:spcAft>
              <a:tabLst>
                <a:tab pos="2428240" algn="l"/>
              </a:tabLst>
            </a:pPr>
            <a:r>
              <a:rPr lang="en-US" b="1" dirty="0"/>
              <a:t>Boiling with a small hole in the lid </a:t>
            </a:r>
            <a:r>
              <a:rPr lang="en-US" sz="1800" b="1" dirty="0">
                <a:effectLst/>
                <a:latin typeface="Calibri" panose="020F0502020204030204" pitchFamily="34" charset="0"/>
                <a:ea typeface="Calibri" panose="020F0502020204030204" pitchFamily="34" charset="0"/>
                <a:cs typeface="Arial" panose="020B0604020202020204" pitchFamily="34" charset="0"/>
              </a:rPr>
              <a:t>T</a:t>
            </a:r>
            <a:r>
              <a:rPr lang="en-US" sz="1800" b="1" baseline="-25000" dirty="0">
                <a:effectLst/>
                <a:latin typeface="Calibri" panose="020F0502020204030204" pitchFamily="34" charset="0"/>
                <a:ea typeface="Calibri" panose="020F0502020204030204" pitchFamily="34" charset="0"/>
                <a:cs typeface="Arial" panose="020B0604020202020204" pitchFamily="34" charset="0"/>
              </a:rPr>
              <a:t>b</a:t>
            </a:r>
            <a:r>
              <a:rPr lang="en-US" sz="1800" b="1" dirty="0">
                <a:effectLst/>
                <a:latin typeface="Calibri" panose="020F0502020204030204" pitchFamily="34" charset="0"/>
                <a:ea typeface="Calibri" panose="020F0502020204030204" pitchFamily="34" charset="0"/>
                <a:cs typeface="Arial" panose="020B0604020202020204" pitchFamily="34" charset="0"/>
              </a:rPr>
              <a:t> boiling point</a:t>
            </a:r>
            <a:endParaRPr lang="en-US" b="1" dirty="0"/>
          </a:p>
        </p:txBody>
      </p:sp>
      <p:pic>
        <p:nvPicPr>
          <p:cNvPr id="19" name="Picture 18">
            <a:extLst>
              <a:ext uri="{FF2B5EF4-FFF2-40B4-BE49-F238E27FC236}">
                <a16:creationId xmlns:a16="http://schemas.microsoft.com/office/drawing/2014/main" id="{F66C681C-C0F4-4CE8-AD31-5C828B410AAA}"/>
              </a:ext>
            </a:extLst>
          </p:cNvPr>
          <p:cNvPicPr>
            <a:picLocks noChangeAspect="1"/>
          </p:cNvPicPr>
          <p:nvPr/>
        </p:nvPicPr>
        <p:blipFill>
          <a:blip r:embed="rId6"/>
          <a:stretch>
            <a:fillRect/>
          </a:stretch>
        </p:blipFill>
        <p:spPr>
          <a:xfrm>
            <a:off x="5389635" y="5690197"/>
            <a:ext cx="1176630" cy="188992"/>
          </a:xfrm>
          <a:prstGeom prst="rect">
            <a:avLst/>
          </a:prstGeom>
        </p:spPr>
      </p:pic>
    </p:spTree>
    <p:extLst>
      <p:ext uri="{BB962C8B-B14F-4D97-AF65-F5344CB8AC3E}">
        <p14:creationId xmlns:p14="http://schemas.microsoft.com/office/powerpoint/2010/main" val="254347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F3D-D99D-47B4-A532-F06CDC4F9C8D}"/>
              </a:ext>
            </a:extLst>
          </p:cNvPr>
          <p:cNvSpPr>
            <a:spLocks noGrp="1"/>
          </p:cNvSpPr>
          <p:nvPr>
            <p:ph type="title"/>
          </p:nvPr>
        </p:nvSpPr>
        <p:spPr>
          <a:xfrm>
            <a:off x="464489" y="30635"/>
            <a:ext cx="10515600" cy="702533"/>
          </a:xfrm>
        </p:spPr>
        <p:txBody>
          <a:bodyPr/>
          <a:lstStyle/>
          <a:p>
            <a:r>
              <a:rPr lang="en-US" b="1" dirty="0">
                <a:solidFill>
                  <a:srgbClr val="00B0F0"/>
                </a:solidFill>
                <a:latin typeface="Times New Roman" panose="02020603050405020304" pitchFamily="18" charset="0"/>
                <a:cs typeface="Times New Roman" panose="02020603050405020304" pitchFamily="18" charset="0"/>
              </a:rPr>
              <a:t>Meso phase transition</a:t>
            </a:r>
          </a:p>
        </p:txBody>
      </p:sp>
      <p:sp>
        <p:nvSpPr>
          <p:cNvPr id="3" name="Content Placeholder 2">
            <a:extLst>
              <a:ext uri="{FF2B5EF4-FFF2-40B4-BE49-F238E27FC236}">
                <a16:creationId xmlns:a16="http://schemas.microsoft.com/office/drawing/2014/main" id="{96348657-8F6D-4F08-B144-EBFF1F2D9F3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EA33B6C-B9E4-48FD-9825-F328C6F0166E}"/>
              </a:ext>
            </a:extLst>
          </p:cNvPr>
          <p:cNvPicPr>
            <a:picLocks noChangeAspect="1"/>
          </p:cNvPicPr>
          <p:nvPr/>
        </p:nvPicPr>
        <p:blipFill>
          <a:blip r:embed="rId2"/>
          <a:stretch>
            <a:fillRect/>
          </a:stretch>
        </p:blipFill>
        <p:spPr>
          <a:xfrm>
            <a:off x="1837124" y="616338"/>
            <a:ext cx="6557233" cy="3090689"/>
          </a:xfrm>
          <a:prstGeom prst="rect">
            <a:avLst/>
          </a:prstGeom>
        </p:spPr>
      </p:pic>
      <p:pic>
        <p:nvPicPr>
          <p:cNvPr id="6" name="Picture 5">
            <a:extLst>
              <a:ext uri="{FF2B5EF4-FFF2-40B4-BE49-F238E27FC236}">
                <a16:creationId xmlns:a16="http://schemas.microsoft.com/office/drawing/2014/main" id="{4DF1EF61-6FBC-4696-B936-54D2833BA039}"/>
              </a:ext>
            </a:extLst>
          </p:cNvPr>
          <p:cNvPicPr>
            <a:picLocks noChangeAspect="1"/>
          </p:cNvPicPr>
          <p:nvPr/>
        </p:nvPicPr>
        <p:blipFill>
          <a:blip r:embed="rId3"/>
          <a:stretch>
            <a:fillRect/>
          </a:stretch>
        </p:blipFill>
        <p:spPr>
          <a:xfrm>
            <a:off x="0" y="3624649"/>
            <a:ext cx="4600575" cy="3233350"/>
          </a:xfrm>
          <a:prstGeom prst="rect">
            <a:avLst/>
          </a:prstGeom>
        </p:spPr>
      </p:pic>
      <p:pic>
        <p:nvPicPr>
          <p:cNvPr id="8" name="Picture 7">
            <a:extLst>
              <a:ext uri="{FF2B5EF4-FFF2-40B4-BE49-F238E27FC236}">
                <a16:creationId xmlns:a16="http://schemas.microsoft.com/office/drawing/2014/main" id="{487E26F0-0EBE-4289-A71B-2B91DB4D0CD2}"/>
              </a:ext>
            </a:extLst>
          </p:cNvPr>
          <p:cNvPicPr>
            <a:picLocks noChangeAspect="1"/>
          </p:cNvPicPr>
          <p:nvPr/>
        </p:nvPicPr>
        <p:blipFill>
          <a:blip r:embed="rId4"/>
          <a:stretch>
            <a:fillRect/>
          </a:stretch>
        </p:blipFill>
        <p:spPr>
          <a:xfrm>
            <a:off x="6320352" y="3542270"/>
            <a:ext cx="4543425" cy="3315730"/>
          </a:xfrm>
          <a:prstGeom prst="rect">
            <a:avLst/>
          </a:prstGeom>
        </p:spPr>
      </p:pic>
    </p:spTree>
    <p:extLst>
      <p:ext uri="{BB962C8B-B14F-4D97-AF65-F5344CB8AC3E}">
        <p14:creationId xmlns:p14="http://schemas.microsoft.com/office/powerpoint/2010/main" val="78079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EE1-7347-4BDE-8F70-9B741B1E72CD}"/>
              </a:ext>
            </a:extLst>
          </p:cNvPr>
          <p:cNvSpPr>
            <a:spLocks noGrp="1"/>
          </p:cNvSpPr>
          <p:nvPr>
            <p:ph type="title"/>
          </p:nvPr>
        </p:nvSpPr>
        <p:spPr>
          <a:xfrm>
            <a:off x="0" y="-1"/>
            <a:ext cx="12192000" cy="1010653"/>
          </a:xfrm>
        </p:spPr>
        <p:txBody>
          <a:bodyPr>
            <a:normAutofit fontScale="90000"/>
          </a:bodyPr>
          <a:lstStyle/>
          <a:p>
            <a:r>
              <a:rPr lang="ar-IQ" b="1" dirty="0">
                <a:solidFill>
                  <a:srgbClr val="990033"/>
                </a:solidFill>
                <a:latin typeface="Times New Roman" panose="02020603050405020304" pitchFamily="18" charset="0"/>
                <a:cs typeface="Times New Roman" panose="02020603050405020304" pitchFamily="18" charset="0"/>
              </a:rPr>
              <a:t>                                                                </a:t>
            </a:r>
            <a:r>
              <a:rPr lang="en-US" b="1" dirty="0" err="1">
                <a:solidFill>
                  <a:srgbClr val="990033"/>
                </a:solidFill>
                <a:latin typeface="Times New Roman" panose="02020603050405020304" pitchFamily="18" charset="0"/>
                <a:cs typeface="Times New Roman" panose="02020603050405020304" pitchFamily="18" charset="0"/>
              </a:rPr>
              <a:t>Tg</a:t>
            </a:r>
            <a:r>
              <a:rPr lang="ar-IQ" b="1" dirty="0">
                <a:solidFill>
                  <a:srgbClr val="990033"/>
                </a:solidFill>
                <a:latin typeface="Times New Roman" panose="02020603050405020304" pitchFamily="18" charset="0"/>
                <a:cs typeface="Times New Roman" panose="02020603050405020304" pitchFamily="18" charset="0"/>
              </a:rPr>
              <a:t>و </a:t>
            </a:r>
            <a:r>
              <a:rPr lang="en-US" b="1" dirty="0">
                <a:solidFill>
                  <a:srgbClr val="990033"/>
                </a:solidFill>
                <a:latin typeface="Times New Roman" panose="02020603050405020304" pitchFamily="18" charset="0"/>
                <a:cs typeface="Times New Roman" panose="02020603050405020304" pitchFamily="18" charset="0"/>
              </a:rPr>
              <a:t> Tc</a:t>
            </a:r>
            <a:r>
              <a:rPr lang="ar-IQ" b="1" dirty="0">
                <a:solidFill>
                  <a:srgbClr val="990033"/>
                </a:solidFill>
                <a:latin typeface="Times New Roman" panose="02020603050405020304" pitchFamily="18" charset="0"/>
                <a:cs typeface="Times New Roman" panose="02020603050405020304" pitchFamily="18" charset="0"/>
              </a:rPr>
              <a:t>،</a:t>
            </a:r>
            <a:r>
              <a:rPr lang="en-US" b="1" dirty="0">
                <a:solidFill>
                  <a:srgbClr val="990033"/>
                </a:solidFill>
                <a:latin typeface="Times New Roman" panose="02020603050405020304" pitchFamily="18" charset="0"/>
                <a:cs typeface="Times New Roman" panose="02020603050405020304" pitchFamily="18" charset="0"/>
              </a:rPr>
              <a:t>Tm      </a:t>
            </a:r>
            <a:r>
              <a:rPr lang="ar-IQ" b="1" dirty="0">
                <a:solidFill>
                  <a:srgbClr val="990033"/>
                </a:solidFill>
                <a:latin typeface="Times New Roman" panose="02020603050405020304" pitchFamily="18" charset="0"/>
                <a:cs typeface="Times New Roman" panose="02020603050405020304" pitchFamily="18" charset="0"/>
              </a:rPr>
              <a:t> </a:t>
            </a:r>
            <a:r>
              <a:rPr kumimoji="0" lang="ar-IQ" sz="3600" b="1" i="0" u="none" strike="noStrike" kern="1200" cap="none" spc="0" normalizeH="0" baseline="0" noProof="0" dirty="0">
                <a:ln>
                  <a:noFill/>
                </a:ln>
                <a:solidFill>
                  <a:srgbClr val="990033"/>
                </a:solidFill>
                <a:effectLst/>
                <a:uLnTx/>
                <a:uFillTx/>
                <a:latin typeface="Times New Roman" panose="02020603050405020304" pitchFamily="18" charset="0"/>
                <a:ea typeface="+mj-ea"/>
                <a:cs typeface="Times New Roman" panose="02020603050405020304" pitchFamily="18" charset="0"/>
              </a:rPr>
              <a:t> مقارنة بين نقاط</a:t>
            </a:r>
            <a:r>
              <a:rPr kumimoji="0" lang="en-US" sz="3600" b="1" i="0" u="none" strike="noStrike" kern="1200" cap="none" spc="0" normalizeH="0" baseline="0" noProof="0" dirty="0">
                <a:ln>
                  <a:noFill/>
                </a:ln>
                <a:solidFill>
                  <a:srgbClr val="990033"/>
                </a:solidFill>
                <a:effectLst/>
                <a:uLnTx/>
                <a:uFillTx/>
                <a:latin typeface="Times New Roman" panose="02020603050405020304" pitchFamily="18" charset="0"/>
                <a:ea typeface="+mj-ea"/>
                <a:cs typeface="Times New Roman" panose="02020603050405020304" pitchFamily="18" charset="0"/>
              </a:rPr>
              <a:t> </a:t>
            </a:r>
            <a:br>
              <a:rPr lang="en-US" b="1" dirty="0">
                <a:solidFill>
                  <a:srgbClr val="990033"/>
                </a:solidFill>
                <a:latin typeface="Times New Roman" panose="02020603050405020304" pitchFamily="18" charset="0"/>
                <a:cs typeface="Times New Roman" panose="02020603050405020304" pitchFamily="18" charset="0"/>
              </a:rPr>
            </a:br>
            <a:endParaRPr lang="en-US" sz="2700" b="1" dirty="0">
              <a:solidFill>
                <a:srgbClr val="990033"/>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3058151-5F05-4611-A6C3-9E8289834AFB}"/>
              </a:ext>
            </a:extLst>
          </p:cNvPr>
          <p:cNvSpPr>
            <a:spLocks noGrp="1"/>
          </p:cNvSpPr>
          <p:nvPr>
            <p:ph idx="1"/>
          </p:nvPr>
        </p:nvSpPr>
        <p:spPr>
          <a:xfrm>
            <a:off x="0" y="620656"/>
            <a:ext cx="12192001" cy="4351338"/>
          </a:xfrm>
        </p:spPr>
        <p:txBody>
          <a:bodyPr/>
          <a:lstStyle/>
          <a:p>
            <a:pPr marL="0" indent="0" algn="r" rtl="1">
              <a:lnSpc>
                <a:spcPct val="150000"/>
              </a:lnSpc>
              <a:buNone/>
            </a:pPr>
            <a:r>
              <a:rPr kumimoji="0" lang="ar-IQ" sz="2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لاحظنا خطوة في الرسم البياني عند تسخين البوليمر او </a:t>
            </a:r>
            <a:r>
              <a:rPr kumimoji="0" lang="ar-IQ" sz="2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المونمر</a:t>
            </a:r>
            <a:r>
              <a:rPr kumimoji="0" lang="ar-IQ" sz="2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إلى ما بعد درجة حرارة انتقاله الزجاجي، ثم لاحظنا ذروة كبيرة عند وصول البوليمر إلى درجة حرارة التبلور وأخيرًا، لاحظنا انخفاضًا كبيرًا عند وصول البوليمر إلى درجة حرارة الانصهار، وبجمع هذه العناصر معًا، غالبًا ما يبدو الرسم البياني بأكمله كالتالي:</a:t>
            </a:r>
            <a:endParaRPr lang="en-US" dirty="0">
              <a:solidFill>
                <a:srgbClr val="002060"/>
              </a:solidFill>
            </a:endParaRPr>
          </a:p>
        </p:txBody>
      </p:sp>
      <p:pic>
        <p:nvPicPr>
          <p:cNvPr id="9" name="Picture 8">
            <a:extLst>
              <a:ext uri="{FF2B5EF4-FFF2-40B4-BE49-F238E27FC236}">
                <a16:creationId xmlns:a16="http://schemas.microsoft.com/office/drawing/2014/main" id="{F68537E3-04E6-4A3A-98D3-1B935C9E5313}"/>
              </a:ext>
            </a:extLst>
          </p:cNvPr>
          <p:cNvPicPr>
            <a:picLocks noChangeAspect="1"/>
          </p:cNvPicPr>
          <p:nvPr/>
        </p:nvPicPr>
        <p:blipFill>
          <a:blip r:embed="rId3"/>
          <a:stretch>
            <a:fillRect/>
          </a:stretch>
        </p:blipFill>
        <p:spPr>
          <a:xfrm>
            <a:off x="2472211" y="2311161"/>
            <a:ext cx="7541497" cy="4480164"/>
          </a:xfrm>
          <a:prstGeom prst="rect">
            <a:avLst/>
          </a:prstGeom>
        </p:spPr>
      </p:pic>
    </p:spTree>
    <p:extLst>
      <p:ext uri="{BB962C8B-B14F-4D97-AF65-F5344CB8AC3E}">
        <p14:creationId xmlns:p14="http://schemas.microsoft.com/office/powerpoint/2010/main" val="4192873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45A5-3004-45D8-AF74-D966E8BEA5F6}"/>
              </a:ext>
            </a:extLst>
          </p:cNvPr>
          <p:cNvSpPr>
            <a:spLocks noGrp="1"/>
          </p:cNvSpPr>
          <p:nvPr>
            <p:ph type="title"/>
          </p:nvPr>
        </p:nvSpPr>
        <p:spPr>
          <a:xfrm>
            <a:off x="153203" y="0"/>
            <a:ext cx="10515600" cy="1159756"/>
          </a:xfrm>
        </p:spPr>
        <p:txBody>
          <a:bodyPr/>
          <a:lstStyle/>
          <a:p>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Sample characteristics</a:t>
            </a:r>
            <a:endParaRPr lang="en-US" dirty="0"/>
          </a:p>
        </p:txBody>
      </p:sp>
      <p:sp>
        <p:nvSpPr>
          <p:cNvPr id="5" name="Content Placeholder 4">
            <a:extLst>
              <a:ext uri="{FF2B5EF4-FFF2-40B4-BE49-F238E27FC236}">
                <a16:creationId xmlns:a16="http://schemas.microsoft.com/office/drawing/2014/main" id="{946085F1-B35A-4A75-A511-B2E7641D7B1D}"/>
              </a:ext>
            </a:extLst>
          </p:cNvPr>
          <p:cNvSpPr>
            <a:spLocks noGrp="1"/>
          </p:cNvSpPr>
          <p:nvPr>
            <p:ph idx="1"/>
          </p:nvPr>
        </p:nvSpPr>
        <p:spPr>
          <a:xfrm>
            <a:off x="838200" y="1178011"/>
            <a:ext cx="10515600" cy="4998952"/>
          </a:xfrm>
        </p:spPr>
        <p:txBody>
          <a:bodyPr>
            <a:normAutofit/>
          </a:bodyPr>
          <a:lstStyle/>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Amount of sample</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Nature of sample</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Sample packing</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Solubility of evolved gases in the sample</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Particle size</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Heat of reaction</a:t>
            </a:r>
          </a:p>
          <a:p>
            <a:pPr>
              <a:lnSpc>
                <a:spcPct val="150000"/>
              </a:lnSpc>
              <a:buClr>
                <a:srgbClr val="00B0F0"/>
              </a:buClr>
              <a:buSzPct val="10000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Thermal conductivity</a:t>
            </a:r>
          </a:p>
          <a:p>
            <a:pPr>
              <a:lnSpc>
                <a:spcPct val="150000"/>
              </a:lnSpc>
            </a:pPr>
            <a:endParaRPr lang="en-US" dirty="0"/>
          </a:p>
          <a:p>
            <a:endParaRPr lang="en-US" dirty="0"/>
          </a:p>
        </p:txBody>
      </p:sp>
    </p:spTree>
    <p:extLst>
      <p:ext uri="{BB962C8B-B14F-4D97-AF65-F5344CB8AC3E}">
        <p14:creationId xmlns:p14="http://schemas.microsoft.com/office/powerpoint/2010/main" val="75777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317B-AFEA-4E9F-9E23-8007AA9B10DE}"/>
              </a:ext>
            </a:extLst>
          </p:cNvPr>
          <p:cNvSpPr>
            <a:spLocks noGrp="1"/>
          </p:cNvSpPr>
          <p:nvPr>
            <p:ph type="title"/>
          </p:nvPr>
        </p:nvSpPr>
        <p:spPr>
          <a:xfrm>
            <a:off x="71284" y="104666"/>
            <a:ext cx="10515600" cy="1325563"/>
          </a:xfrm>
        </p:spPr>
        <p:txBody>
          <a:bodyPr/>
          <a:lstStyle/>
          <a:p>
            <a:r>
              <a:rPr lang="en-US" b="1" dirty="0">
                <a:solidFill>
                  <a:srgbClr val="00B0F0"/>
                </a:solidFill>
              </a:rPr>
              <a:t>Effect of crystalline properties</a:t>
            </a:r>
          </a:p>
        </p:txBody>
      </p:sp>
      <p:pic>
        <p:nvPicPr>
          <p:cNvPr id="6" name="Content Placeholder 5">
            <a:extLst>
              <a:ext uri="{FF2B5EF4-FFF2-40B4-BE49-F238E27FC236}">
                <a16:creationId xmlns:a16="http://schemas.microsoft.com/office/drawing/2014/main" id="{1E7E4DB0-D166-4F4E-85F7-6DEADFD1D9AE}"/>
              </a:ext>
            </a:extLst>
          </p:cNvPr>
          <p:cNvPicPr>
            <a:picLocks noGrp="1" noChangeAspect="1"/>
          </p:cNvPicPr>
          <p:nvPr>
            <p:ph idx="1"/>
          </p:nvPr>
        </p:nvPicPr>
        <p:blipFill>
          <a:blip r:embed="rId3"/>
          <a:stretch>
            <a:fillRect/>
          </a:stretch>
        </p:blipFill>
        <p:spPr>
          <a:xfrm>
            <a:off x="2222090" y="1850522"/>
            <a:ext cx="7747819" cy="4249280"/>
          </a:xfrm>
          <a:prstGeom prst="rect">
            <a:avLst/>
          </a:prstGeom>
        </p:spPr>
      </p:pic>
      <p:sp>
        <p:nvSpPr>
          <p:cNvPr id="7" name="Rectangle 6">
            <a:extLst>
              <a:ext uri="{FF2B5EF4-FFF2-40B4-BE49-F238E27FC236}">
                <a16:creationId xmlns:a16="http://schemas.microsoft.com/office/drawing/2014/main" id="{F97F8FFE-CE8D-4613-969A-D181CF21E137}"/>
              </a:ext>
            </a:extLst>
          </p:cNvPr>
          <p:cNvSpPr/>
          <p:nvPr/>
        </p:nvSpPr>
        <p:spPr>
          <a:xfrm>
            <a:off x="4778477" y="2621676"/>
            <a:ext cx="1671484" cy="268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ABD1C6-1229-4C88-9E3B-2F5B707B9DA9}"/>
              </a:ext>
            </a:extLst>
          </p:cNvPr>
          <p:cNvSpPr txBox="1"/>
          <p:nvPr/>
        </p:nvSpPr>
        <p:spPr>
          <a:xfrm>
            <a:off x="4533090" y="2610707"/>
            <a:ext cx="1996306" cy="33855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Semicrystallization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2867965-5638-40F8-BC5A-C62EB85106B1}"/>
              </a:ext>
            </a:extLst>
          </p:cNvPr>
          <p:cNvSpPr/>
          <p:nvPr/>
        </p:nvSpPr>
        <p:spPr>
          <a:xfrm>
            <a:off x="6350603" y="4175904"/>
            <a:ext cx="1474839" cy="2261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669318-71DB-4E40-8758-F3A2604EB078}"/>
              </a:ext>
            </a:extLst>
          </p:cNvPr>
          <p:cNvSpPr txBox="1"/>
          <p:nvPr/>
        </p:nvSpPr>
        <p:spPr>
          <a:xfrm>
            <a:off x="6280484" y="4070284"/>
            <a:ext cx="1612232"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Amorphous</a:t>
            </a:r>
          </a:p>
        </p:txBody>
      </p:sp>
    </p:spTree>
    <p:extLst>
      <p:ext uri="{BB962C8B-B14F-4D97-AF65-F5344CB8AC3E}">
        <p14:creationId xmlns:p14="http://schemas.microsoft.com/office/powerpoint/2010/main" val="2551938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a:extLst>
              <a:ext uri="{FF2B5EF4-FFF2-40B4-BE49-F238E27FC236}">
                <a16:creationId xmlns:a16="http://schemas.microsoft.com/office/drawing/2014/main" id="{60EAA6AD-593C-41DE-83F9-9E6C4E2DD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794" y="0"/>
            <a:ext cx="6153663" cy="36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1">
            <a:extLst>
              <a:ext uri="{FF2B5EF4-FFF2-40B4-BE49-F238E27FC236}">
                <a16:creationId xmlns:a16="http://schemas.microsoft.com/office/drawing/2014/main" id="{B45F30B4-3799-46FD-B403-895DA5889497}"/>
              </a:ext>
            </a:extLst>
          </p:cNvPr>
          <p:cNvSpPr>
            <a:spLocks noChangeArrowheads="1"/>
          </p:cNvSpPr>
          <p:nvPr/>
        </p:nvSpPr>
        <p:spPr bwMode="auto">
          <a:xfrm>
            <a:off x="4482199" y="43106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2">
            <a:extLst>
              <a:ext uri="{FF2B5EF4-FFF2-40B4-BE49-F238E27FC236}">
                <a16:creationId xmlns:a16="http://schemas.microsoft.com/office/drawing/2014/main" id="{141D091B-BC16-4556-A9D8-1248097F3555}"/>
              </a:ext>
            </a:extLst>
          </p:cNvPr>
          <p:cNvSpPr>
            <a:spLocks noChangeArrowheads="1"/>
          </p:cNvSpPr>
          <p:nvPr/>
        </p:nvSpPr>
        <p:spPr bwMode="auto">
          <a:xfrm>
            <a:off x="6000744" y="3923527"/>
            <a:ext cx="145739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A539E02C-F805-4208-B9BB-4FFDFEB08C31}"/>
              </a:ext>
            </a:extLst>
          </p:cNvPr>
          <p:cNvGraphicFramePr>
            <a:graphicFrameLocks noGrp="1"/>
          </p:cNvGraphicFramePr>
          <p:nvPr>
            <p:extLst>
              <p:ext uri="{D42A27DB-BD31-4B8C-83A1-F6EECF244321}">
                <p14:modId xmlns:p14="http://schemas.microsoft.com/office/powerpoint/2010/main" val="2226240368"/>
              </p:ext>
            </p:extLst>
          </p:nvPr>
        </p:nvGraphicFramePr>
        <p:xfrm>
          <a:off x="170823" y="3828421"/>
          <a:ext cx="5507031" cy="2888901"/>
        </p:xfrm>
        <a:graphic>
          <a:graphicData uri="http://schemas.openxmlformats.org/drawingml/2006/table">
            <a:tbl>
              <a:tblPr firstRow="1" firstCol="1" bandRow="1" bandCol="1"/>
              <a:tblGrid>
                <a:gridCol w="1296848">
                  <a:extLst>
                    <a:ext uri="{9D8B030D-6E8A-4147-A177-3AD203B41FA5}">
                      <a16:colId xmlns:a16="http://schemas.microsoft.com/office/drawing/2014/main" val="2084242312"/>
                    </a:ext>
                  </a:extLst>
                </a:gridCol>
                <a:gridCol w="926592">
                  <a:extLst>
                    <a:ext uri="{9D8B030D-6E8A-4147-A177-3AD203B41FA5}">
                      <a16:colId xmlns:a16="http://schemas.microsoft.com/office/drawing/2014/main" val="1133407242"/>
                    </a:ext>
                  </a:extLst>
                </a:gridCol>
                <a:gridCol w="1134460">
                  <a:extLst>
                    <a:ext uri="{9D8B030D-6E8A-4147-A177-3AD203B41FA5}">
                      <a16:colId xmlns:a16="http://schemas.microsoft.com/office/drawing/2014/main" val="2093486858"/>
                    </a:ext>
                  </a:extLst>
                </a:gridCol>
                <a:gridCol w="1134460">
                  <a:extLst>
                    <a:ext uri="{9D8B030D-6E8A-4147-A177-3AD203B41FA5}">
                      <a16:colId xmlns:a16="http://schemas.microsoft.com/office/drawing/2014/main" val="2365255023"/>
                    </a:ext>
                  </a:extLst>
                </a:gridCol>
                <a:gridCol w="1014671">
                  <a:extLst>
                    <a:ext uri="{9D8B030D-6E8A-4147-A177-3AD203B41FA5}">
                      <a16:colId xmlns:a16="http://schemas.microsoft.com/office/drawing/2014/main" val="4005615271"/>
                    </a:ext>
                  </a:extLst>
                </a:gridCol>
              </a:tblGrid>
              <a:tr h="1521226">
                <a:tc rowSpan="2">
                  <a:txBody>
                    <a:bodyPr/>
                    <a:lstStyle/>
                    <a:p>
                      <a:pPr marL="0" marR="21590" algn="just">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cs typeface="Traditional Arabic" panose="02020603050405020304" pitchFamily="18" charset="-78"/>
                        </a:rPr>
                        <a:t>Compound</a:t>
                      </a:r>
                      <a:r>
                        <a:rPr lang="en-US" sz="1200" b="1" dirty="0">
                          <a:solidFill>
                            <a:srgbClr val="0000FF"/>
                          </a:solidFill>
                          <a:effectLst/>
                          <a:latin typeface="Times New Roman" panose="02020603050405020304" pitchFamily="18" charset="0"/>
                          <a:cs typeface="Times New Roman" panose="02020603050405020304" pitchFamily="18" charset="0"/>
                        </a:rPr>
                        <a:t>  </a:t>
                      </a:r>
                      <a:endParaRPr lang="en-US" sz="1000" b="1" dirty="0">
                        <a:effectLst/>
                        <a:latin typeface="Times New Roman" panose="02020603050405020304" pitchFamily="18" charset="0"/>
                        <a:cs typeface="Traditional Arabic" panose="02020603050405020304" pitchFamily="18" charset="-7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gridSpan="2">
                  <a:txBody>
                    <a:bodyPr/>
                    <a:lstStyle/>
                    <a:p>
                      <a:pPr marL="0" marR="21590" algn="just" rtl="0">
                        <a:lnSpc>
                          <a:spcPct val="150000"/>
                        </a:lnSpc>
                        <a:spcBef>
                          <a:spcPts val="0"/>
                        </a:spcBef>
                        <a:spcAft>
                          <a:spcPts val="0"/>
                        </a:spcAft>
                        <a:tabLst>
                          <a:tab pos="1360805" algn="l"/>
                        </a:tabLst>
                      </a:pPr>
                      <a:r>
                        <a:rPr lang="ar-SA" sz="1200" b="1" dirty="0">
                          <a:solidFill>
                            <a:srgbClr val="0000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21590" algn="ctr"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rPr>
                        <a:t>Phase transition temperature ( C</a:t>
                      </a:r>
                      <a:r>
                        <a:rPr lang="en-US" sz="1200" b="1" baseline="30000" dirty="0">
                          <a:solidFill>
                            <a:srgbClr val="0000FF"/>
                          </a:solidFill>
                          <a:effectLst/>
                          <a:latin typeface="Times New Roman" panose="02020603050405020304" pitchFamily="18" charset="0"/>
                          <a:ea typeface="Times New Roman" panose="02020603050405020304" pitchFamily="18" charset="0"/>
                        </a:rPr>
                        <a:t>◦</a:t>
                      </a:r>
                      <a:r>
                        <a:rPr lang="en-US" sz="1200" b="1" dirty="0">
                          <a:solidFill>
                            <a:srgbClr val="0000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21590" algn="ctr"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rPr>
                        <a:t>L.C Temperature range</a:t>
                      </a:r>
                      <a:endParaRPr lang="en-US" sz="1200" dirty="0">
                        <a:effectLst/>
                        <a:latin typeface="Times New Roman" panose="02020603050405020304" pitchFamily="18" charset="0"/>
                        <a:ea typeface="Times New Roman" panose="02020603050405020304" pitchFamily="18" charset="0"/>
                      </a:endParaRPr>
                    </a:p>
                    <a:p>
                      <a:pPr marL="0" marR="21590" algn="ctr"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200" b="1" dirty="0">
                          <a:solidFill>
                            <a:srgbClr val="0000FF"/>
                          </a:solidFill>
                          <a:effectLst/>
                          <a:latin typeface="Times New Roman" panose="02020603050405020304" pitchFamily="18" charset="0"/>
                          <a:ea typeface="Times New Roman" panose="02020603050405020304" pitchFamily="18" charset="0"/>
                        </a:rPr>
                        <a:t>T C</a:t>
                      </a:r>
                      <a:r>
                        <a:rPr lang="en-US" sz="1200" b="1" baseline="30000" dirty="0">
                          <a:solidFill>
                            <a:srgbClr val="0000FF"/>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21590" algn="just"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21590" algn="just"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21590" algn="ctr" rtl="0">
                        <a:lnSpc>
                          <a:spcPct val="150000"/>
                        </a:lnSpc>
                        <a:spcBef>
                          <a:spcPts val="0"/>
                        </a:spcBef>
                        <a:spcAft>
                          <a:spcPts val="0"/>
                        </a:spcAft>
                        <a:tabLst>
                          <a:tab pos="1360805" algn="l"/>
                        </a:tabLst>
                      </a:pPr>
                      <a:r>
                        <a:rPr lang="en-US" sz="1200" b="1" dirty="0">
                          <a:solidFill>
                            <a:srgbClr val="0000FF"/>
                          </a:solidFill>
                          <a:effectLst/>
                          <a:latin typeface="Times New Roman" panose="02020603050405020304" pitchFamily="18" charset="0"/>
                          <a:ea typeface="Times New Roman" panose="02020603050405020304" pitchFamily="18" charset="0"/>
                        </a:rPr>
                        <a:t>Melting point </a:t>
                      </a:r>
                      <a:endParaRPr lang="en-US" sz="1200" dirty="0">
                        <a:effectLst/>
                        <a:latin typeface="Times New Roman" panose="02020603050405020304" pitchFamily="18" charset="0"/>
                        <a:ea typeface="Times New Roman" panose="02020603050405020304" pitchFamily="18" charset="0"/>
                      </a:endParaRPr>
                    </a:p>
                    <a:p>
                      <a:pPr marL="0" marR="21590" algn="ctr" rtl="0">
                        <a:lnSpc>
                          <a:spcPct val="150000"/>
                        </a:lnSpc>
                        <a:spcBef>
                          <a:spcPts val="0"/>
                        </a:spcBef>
                        <a:spcAft>
                          <a:spcPts val="0"/>
                        </a:spcAft>
                        <a:tabLst>
                          <a:tab pos="1360805" algn="l"/>
                        </a:tabLst>
                      </a:pPr>
                      <a:r>
                        <a:rPr lang="en-US" sz="1200" b="1" dirty="0" err="1">
                          <a:solidFill>
                            <a:srgbClr val="0000FF"/>
                          </a:solidFill>
                          <a:effectLst/>
                          <a:latin typeface="Times New Roman" panose="02020603050405020304" pitchFamily="18" charset="0"/>
                          <a:ea typeface="Times New Roman" panose="02020603050405020304" pitchFamily="18" charset="0"/>
                        </a:rPr>
                        <a:t>T</a:t>
                      </a:r>
                      <a:r>
                        <a:rPr lang="en-US" sz="1200" b="1" baseline="-25000" dirty="0" err="1">
                          <a:solidFill>
                            <a:srgbClr val="0000FF"/>
                          </a:solidFill>
                          <a:effectLst/>
                          <a:latin typeface="Times New Roman" panose="02020603050405020304" pitchFamily="18" charset="0"/>
                          <a:ea typeface="Times New Roman" panose="02020603050405020304" pitchFamily="18" charset="0"/>
                        </a:rPr>
                        <a:t>m</a:t>
                      </a:r>
                      <a:r>
                        <a:rPr lang="en-US" sz="1200" b="1" dirty="0" err="1">
                          <a:solidFill>
                            <a:srgbClr val="0000FF"/>
                          </a:solidFill>
                          <a:effectLst/>
                          <a:latin typeface="Times New Roman" panose="02020603050405020304" pitchFamily="18" charset="0"/>
                          <a:ea typeface="Times New Roman" panose="02020603050405020304" pitchFamily="18" charset="0"/>
                        </a:rPr>
                        <a:t>C</a:t>
                      </a:r>
                      <a:r>
                        <a:rPr lang="en-US" sz="1200" b="1" baseline="30000" dirty="0">
                          <a:solidFill>
                            <a:srgbClr val="0000FF"/>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2267829793"/>
                  </a:ext>
                </a:extLst>
              </a:tr>
              <a:tr h="320163">
                <a:tc vMerge="1">
                  <a:txBody>
                    <a:bodyPr/>
                    <a:lstStyle/>
                    <a:p>
                      <a:endParaRPr lang="en-US"/>
                    </a:p>
                  </a:txBody>
                  <a:tcPr/>
                </a:tc>
                <a:tc>
                  <a:txBody>
                    <a:bodyPr/>
                    <a:lstStyle/>
                    <a:p>
                      <a:pPr marL="0" marR="0" algn="ctr">
                        <a:lnSpc>
                          <a:spcPct val="150000"/>
                        </a:lnSpc>
                        <a:spcBef>
                          <a:spcPts val="0"/>
                        </a:spcBef>
                        <a:spcAft>
                          <a:spcPts val="0"/>
                        </a:spcAft>
                        <a:tabLst>
                          <a:tab pos="1360805" algn="l"/>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L.C</a:t>
                      </a:r>
                      <a:endParaRPr lang="en-US"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just">
                        <a:lnSpc>
                          <a:spcPct val="150000"/>
                        </a:lnSpc>
                        <a:spcBef>
                          <a:spcPts val="0"/>
                        </a:spcBef>
                        <a:spcAft>
                          <a:spcPts val="0"/>
                        </a:spcAft>
                        <a:tabLst>
                          <a:tab pos="1360805" algn="l"/>
                        </a:tabLs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Isotropic</a:t>
                      </a:r>
                      <a:endParaRPr lang="en-US"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just" rtl="0">
                        <a:lnSpc>
                          <a:spcPct val="150000"/>
                        </a:lnSpc>
                        <a:spcBef>
                          <a:spcPts val="0"/>
                        </a:spcBef>
                        <a:spcAft>
                          <a:spcPts val="0"/>
                        </a:spcAft>
                      </a:pPr>
                      <a:r>
                        <a:rPr lang="en-US" sz="14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4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708593"/>
                  </a:ext>
                </a:extLst>
              </a:tr>
              <a:tr h="1047512">
                <a:tc>
                  <a:txBody>
                    <a:bodyPr/>
                    <a:lstStyle/>
                    <a:p>
                      <a:pPr marL="0" marR="306070" algn="just" rtl="0">
                        <a:lnSpc>
                          <a:spcPct val="150000"/>
                        </a:lnSpc>
                        <a:spcBef>
                          <a:spcPts val="0"/>
                        </a:spcBef>
                        <a:spcAft>
                          <a:spcPts val="0"/>
                        </a:spcAft>
                        <a:tabLst>
                          <a:tab pos="1360805" algn="l"/>
                        </a:tabLst>
                      </a:pPr>
                      <a:r>
                        <a:rPr lang="ar-SA"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306070" algn="ctr" rtl="0">
                        <a:lnSpc>
                          <a:spcPct val="150000"/>
                        </a:lnSpc>
                        <a:spcBef>
                          <a:spcPts val="0"/>
                        </a:spcBef>
                        <a:spcAft>
                          <a:spcPts val="0"/>
                        </a:spcAft>
                        <a:tabLst>
                          <a:tab pos="1360805" algn="l"/>
                        </a:tabLst>
                      </a:pPr>
                      <a:r>
                        <a:rPr lang="en-US" sz="1400" b="1" dirty="0">
                          <a:effectLst/>
                          <a:latin typeface="Times New Roman" panose="02020603050405020304" pitchFamily="18" charset="0"/>
                          <a:ea typeface="Times New Roman" panose="02020603050405020304" pitchFamily="18" charset="0"/>
                        </a:rPr>
                        <a:t>C</a:t>
                      </a:r>
                      <a:r>
                        <a:rPr lang="en-US" sz="1400" b="1" baseline="-25000" dirty="0">
                          <a:effectLst/>
                          <a:latin typeface="Times New Roman" panose="02020603050405020304" pitchFamily="18" charset="0"/>
                          <a:ea typeface="Times New Roman" panose="02020603050405020304" pitchFamily="18" charset="0"/>
                        </a:rPr>
                        <a:t>19</a:t>
                      </a:r>
                      <a:r>
                        <a:rPr lang="en-US" sz="1400" b="1" dirty="0">
                          <a:effectLst/>
                          <a:latin typeface="Times New Roman" panose="02020603050405020304" pitchFamily="18" charset="0"/>
                          <a:ea typeface="Times New Roman" panose="02020603050405020304" pitchFamily="18" charset="0"/>
                        </a:rPr>
                        <a:t>H</a:t>
                      </a:r>
                      <a:r>
                        <a:rPr lang="en-US" sz="1400" b="1" baseline="-25000" dirty="0">
                          <a:effectLst/>
                          <a:latin typeface="Times New Roman" panose="02020603050405020304" pitchFamily="18" charset="0"/>
                          <a:ea typeface="Times New Roman" panose="02020603050405020304" pitchFamily="18" charset="0"/>
                        </a:rPr>
                        <a:t>23</a:t>
                      </a:r>
                      <a:r>
                        <a:rPr lang="en-US" sz="1400" b="1" dirty="0">
                          <a:effectLst/>
                          <a:latin typeface="Times New Roman" panose="02020603050405020304" pitchFamily="18" charset="0"/>
                          <a:ea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06070" algn="just"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just"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rPr>
                        <a:t>42.26</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06070" algn="just"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306070" algn="just"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rPr>
                        <a:t>   82.82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06070" marR="0" algn="just" rtl="1">
                        <a:lnSpc>
                          <a:spcPct val="150000"/>
                        </a:lnSpc>
                        <a:spcBef>
                          <a:spcPts val="0"/>
                        </a:spcBef>
                        <a:spcAft>
                          <a:spcPts val="0"/>
                        </a:spcAft>
                        <a:tabLst>
                          <a:tab pos="1360805" algn="l"/>
                        </a:tabLst>
                      </a:pPr>
                      <a:r>
                        <a:rPr lang="en-GB"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06070" marR="0" algn="just" rtl="1">
                        <a:lnSpc>
                          <a:spcPct val="150000"/>
                        </a:lnSpc>
                        <a:spcBef>
                          <a:spcPts val="0"/>
                        </a:spcBef>
                        <a:spcAft>
                          <a:spcPts val="0"/>
                        </a:spcAft>
                        <a:tabLst>
                          <a:tab pos="1360805" algn="l"/>
                        </a:tabLst>
                      </a:pPr>
                      <a:r>
                        <a:rPr lang="en-GB" sz="1400" dirty="0">
                          <a:effectLst/>
                          <a:latin typeface="Times New Roman" panose="02020603050405020304" pitchFamily="18" charset="0"/>
                          <a:ea typeface="Times New Roman" panose="02020603050405020304" pitchFamily="18" charset="0"/>
                        </a:rPr>
                        <a:t>37.61</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06070" marR="0" algn="just" rtl="1">
                        <a:lnSpc>
                          <a:spcPct val="150000"/>
                        </a:lnSpc>
                        <a:spcBef>
                          <a:spcPts val="0"/>
                        </a:spcBef>
                        <a:spcAft>
                          <a:spcPts val="0"/>
                        </a:spcAft>
                        <a:tabLst>
                          <a:tab pos="1360805" algn="l"/>
                        </a:tabLst>
                      </a:pPr>
                      <a:r>
                        <a:rPr lang="en-GB"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06070" marR="0" algn="just" rtl="1">
                        <a:lnSpc>
                          <a:spcPct val="150000"/>
                        </a:lnSpc>
                        <a:spcBef>
                          <a:spcPts val="0"/>
                        </a:spcBef>
                        <a:spcAft>
                          <a:spcPts val="0"/>
                        </a:spcAft>
                        <a:tabLst>
                          <a:tab pos="1360805" algn="l"/>
                        </a:tabLst>
                      </a:pPr>
                      <a:r>
                        <a:rPr lang="en-GB" sz="1400" dirty="0">
                          <a:effectLst/>
                          <a:latin typeface="Times New Roman" panose="02020603050405020304" pitchFamily="18" charset="0"/>
                          <a:ea typeface="Times New Roman" panose="02020603050405020304" pitchFamily="18" charset="0"/>
                        </a:rPr>
                        <a:t>33.4</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192996"/>
                  </a:ext>
                </a:extLst>
              </a:tr>
            </a:tbl>
          </a:graphicData>
        </a:graphic>
      </p:graphicFrame>
      <p:graphicFrame>
        <p:nvGraphicFramePr>
          <p:cNvPr id="5" name="Table 4">
            <a:extLst>
              <a:ext uri="{FF2B5EF4-FFF2-40B4-BE49-F238E27FC236}">
                <a16:creationId xmlns:a16="http://schemas.microsoft.com/office/drawing/2014/main" id="{ABEDC927-E637-4A8B-85E2-8AA9D616E25E}"/>
              </a:ext>
            </a:extLst>
          </p:cNvPr>
          <p:cNvGraphicFramePr>
            <a:graphicFrameLocks noGrp="1"/>
          </p:cNvGraphicFramePr>
          <p:nvPr>
            <p:extLst>
              <p:ext uri="{D42A27DB-BD31-4B8C-83A1-F6EECF244321}">
                <p14:modId xmlns:p14="http://schemas.microsoft.com/office/powerpoint/2010/main" val="3223109368"/>
              </p:ext>
            </p:extLst>
          </p:nvPr>
        </p:nvGraphicFramePr>
        <p:xfrm>
          <a:off x="5838092" y="3818373"/>
          <a:ext cx="6273521" cy="2853732"/>
        </p:xfrm>
        <a:graphic>
          <a:graphicData uri="http://schemas.openxmlformats.org/drawingml/2006/table">
            <a:tbl>
              <a:tblPr firstRow="1" firstCol="1" bandRow="1" bandCol="1"/>
              <a:tblGrid>
                <a:gridCol w="934497">
                  <a:extLst>
                    <a:ext uri="{9D8B030D-6E8A-4147-A177-3AD203B41FA5}">
                      <a16:colId xmlns:a16="http://schemas.microsoft.com/office/drawing/2014/main" val="150313005"/>
                    </a:ext>
                  </a:extLst>
                </a:gridCol>
                <a:gridCol w="902250">
                  <a:extLst>
                    <a:ext uri="{9D8B030D-6E8A-4147-A177-3AD203B41FA5}">
                      <a16:colId xmlns:a16="http://schemas.microsoft.com/office/drawing/2014/main" val="3520464539"/>
                    </a:ext>
                  </a:extLst>
                </a:gridCol>
                <a:gridCol w="936598">
                  <a:extLst>
                    <a:ext uri="{9D8B030D-6E8A-4147-A177-3AD203B41FA5}">
                      <a16:colId xmlns:a16="http://schemas.microsoft.com/office/drawing/2014/main" val="2187347592"/>
                    </a:ext>
                  </a:extLst>
                </a:gridCol>
                <a:gridCol w="914400">
                  <a:extLst>
                    <a:ext uri="{9D8B030D-6E8A-4147-A177-3AD203B41FA5}">
                      <a16:colId xmlns:a16="http://schemas.microsoft.com/office/drawing/2014/main" val="3858978361"/>
                    </a:ext>
                  </a:extLst>
                </a:gridCol>
                <a:gridCol w="1024932">
                  <a:extLst>
                    <a:ext uri="{9D8B030D-6E8A-4147-A177-3AD203B41FA5}">
                      <a16:colId xmlns:a16="http://schemas.microsoft.com/office/drawing/2014/main" val="2492433070"/>
                    </a:ext>
                  </a:extLst>
                </a:gridCol>
                <a:gridCol w="703385">
                  <a:extLst>
                    <a:ext uri="{9D8B030D-6E8A-4147-A177-3AD203B41FA5}">
                      <a16:colId xmlns:a16="http://schemas.microsoft.com/office/drawing/2014/main" val="148551784"/>
                    </a:ext>
                  </a:extLst>
                </a:gridCol>
                <a:gridCol w="857459">
                  <a:extLst>
                    <a:ext uri="{9D8B030D-6E8A-4147-A177-3AD203B41FA5}">
                      <a16:colId xmlns:a16="http://schemas.microsoft.com/office/drawing/2014/main" val="3296954543"/>
                    </a:ext>
                  </a:extLst>
                </a:gridCol>
              </a:tblGrid>
              <a:tr h="371915">
                <a:tc rowSpan="2">
                  <a:txBody>
                    <a:bodyPr/>
                    <a:lstStyle/>
                    <a:p>
                      <a:pPr marL="0" marR="306070" algn="ctr"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37465" algn="ctr" rtl="0">
                        <a:lnSpc>
                          <a:spcPct val="150000"/>
                        </a:lnSpc>
                        <a:spcBef>
                          <a:spcPts val="0"/>
                        </a:spcBef>
                        <a:spcAft>
                          <a:spcPts val="0"/>
                        </a:spcAft>
                        <a:tabLst>
                          <a:tab pos="1360805" algn="l"/>
                        </a:tabLs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Compoun</a:t>
                      </a:r>
                      <a:endParaRPr lang="en-US" sz="16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99999"/>
                      </a:bgClr>
                    </a:pattFill>
                  </a:tcPr>
                </a:tc>
                <a:tc gridSpan="3">
                  <a:txBody>
                    <a:bodyPr/>
                    <a:lstStyle/>
                    <a:p>
                      <a:pPr marL="0" marR="30607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Sold to L.C transition</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3">
                  <a:txBody>
                    <a:bodyPr/>
                    <a:lstStyle/>
                    <a:p>
                      <a:pPr marL="0" marR="30607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L.C to Iso transition</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3820685"/>
                  </a:ext>
                </a:extLst>
              </a:tr>
              <a:tr h="1262887">
                <a:tc vMerge="1">
                  <a:txBody>
                    <a:bodyPr/>
                    <a:lstStyle/>
                    <a:p>
                      <a:endParaRPr lang="en-US"/>
                    </a:p>
                  </a:txBody>
                  <a:tcPr/>
                </a:tc>
                <a:tc>
                  <a:txBody>
                    <a:bodyPr/>
                    <a:lstStyle/>
                    <a:p>
                      <a:pPr marL="0" marR="48895"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Enthalpy    H(mj)</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rtl="0">
                        <a:lnSpc>
                          <a:spcPct val="150000"/>
                        </a:lnSpc>
                        <a:spcBef>
                          <a:spcPts val="0"/>
                        </a:spcBef>
                        <a:spcAft>
                          <a:spcPts val="0"/>
                        </a:spcAft>
                        <a:tabLst>
                          <a:tab pos="1360805" algn="l"/>
                        </a:tabLst>
                      </a:pP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Latent heat </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(j/g)</a:t>
                      </a:r>
                      <a:endParaRPr lang="en-US" sz="16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Heat flux</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HF(mj/s)</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Enthalpy H(mj)</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Latent heat </a:t>
                      </a: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(j/g</a:t>
                      </a:r>
                      <a:r>
                        <a:rPr lang="ar-SA"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Heat flux</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ctr" rtl="0">
                        <a:lnSpc>
                          <a:spcPct val="150000"/>
                        </a:lnSpc>
                        <a:spcBef>
                          <a:spcPts val="0"/>
                        </a:spcBef>
                        <a:spcAft>
                          <a:spcPts val="0"/>
                        </a:spcAft>
                        <a:tabLst>
                          <a:tab pos="1360805" algn="l"/>
                        </a:tabLst>
                      </a:pPr>
                      <a:r>
                        <a:rPr lang="en-US"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HF(mw)</a:t>
                      </a:r>
                      <a:endParaRPr lang="en-US" sz="16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2474096681"/>
                  </a:ext>
                </a:extLst>
              </a:tr>
              <a:tr h="1218930">
                <a:tc>
                  <a:txBody>
                    <a:bodyPr/>
                    <a:lstStyle/>
                    <a:p>
                      <a:pPr marL="0" marR="306070" algn="ctr" rtl="0">
                        <a:lnSpc>
                          <a:spcPct val="150000"/>
                        </a:lnSpc>
                        <a:spcBef>
                          <a:spcPts val="0"/>
                        </a:spcBef>
                        <a:spcAft>
                          <a:spcPts val="0"/>
                        </a:spcAft>
                        <a:tabLst>
                          <a:tab pos="1360805" algn="l"/>
                        </a:tabLst>
                      </a:pPr>
                      <a:r>
                        <a:rPr lang="ar-SA" sz="14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rtl="0">
                        <a:lnSpc>
                          <a:spcPct val="150000"/>
                        </a:lnSpc>
                        <a:spcBef>
                          <a:spcPts val="0"/>
                        </a:spcBef>
                        <a:spcAft>
                          <a:spcPts val="0"/>
                        </a:spcAft>
                        <a:tabLst>
                          <a:tab pos="1360805" algn="l"/>
                        </a:tabLst>
                      </a:pPr>
                      <a:r>
                        <a:rPr lang="en-US" sz="1400" b="1">
                          <a:solidFill>
                            <a:srgbClr val="000000"/>
                          </a:solidFill>
                          <a:effectLst/>
                          <a:latin typeface="Times New Roman" panose="02020603050405020304" pitchFamily="18" charset="0"/>
                          <a:ea typeface="Times New Roman" panose="02020603050405020304" pitchFamily="18" charset="0"/>
                        </a:rPr>
                        <a:t>C</a:t>
                      </a:r>
                      <a:r>
                        <a:rPr lang="en-US" sz="1400" b="1" baseline="-25000">
                          <a:solidFill>
                            <a:srgbClr val="000000"/>
                          </a:solidFill>
                          <a:effectLst/>
                          <a:latin typeface="Times New Roman" panose="02020603050405020304" pitchFamily="18" charset="0"/>
                          <a:ea typeface="Times New Roman" panose="02020603050405020304" pitchFamily="18" charset="0"/>
                        </a:rPr>
                        <a:t>19</a:t>
                      </a:r>
                      <a:r>
                        <a:rPr lang="en-US" sz="1400" b="1">
                          <a:solidFill>
                            <a:srgbClr val="000000"/>
                          </a:solidFill>
                          <a:effectLst/>
                          <a:latin typeface="Times New Roman" panose="02020603050405020304" pitchFamily="18" charset="0"/>
                          <a:ea typeface="Times New Roman" panose="02020603050405020304" pitchFamily="18" charset="0"/>
                        </a:rPr>
                        <a:t>H</a:t>
                      </a:r>
                      <a:r>
                        <a:rPr lang="en-US" sz="1400" b="1" baseline="-25000">
                          <a:solidFill>
                            <a:srgbClr val="000000"/>
                          </a:solidFill>
                          <a:effectLst/>
                          <a:latin typeface="Times New Roman" panose="02020603050405020304" pitchFamily="18" charset="0"/>
                          <a:ea typeface="Times New Roman" panose="02020603050405020304" pitchFamily="18" charset="0"/>
                        </a:rPr>
                        <a:t>23</a:t>
                      </a:r>
                      <a:r>
                        <a:rPr lang="en-US" sz="1400" b="1">
                          <a:solidFill>
                            <a:srgbClr val="000000"/>
                          </a:solidFill>
                          <a:effectLst/>
                          <a:latin typeface="Times New Roman" panose="02020603050405020304" pitchFamily="18"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306070" algn="ctr"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232.66</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06070" algn="ctr"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46.53</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96647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rtl="1">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11.15</a:t>
                      </a:r>
                    </a:p>
                    <a:p>
                      <a:pPr marL="0" marR="0" algn="ctr" rtl="1">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tabLst>
                          <a:tab pos="96647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4.14</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06070" algn="ctr" rtl="0">
                        <a:lnSpc>
                          <a:spcPct val="150000"/>
                        </a:lnSpc>
                        <a:spcBef>
                          <a:spcPts val="0"/>
                        </a:spcBef>
                        <a:spcAft>
                          <a:spcPts val="0"/>
                        </a:spcAft>
                        <a:tabLst>
                          <a:tab pos="1360805"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rtl="1">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0.83</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06070" algn="ctr" rtl="0">
                        <a:lnSpc>
                          <a:spcPct val="150000"/>
                        </a:lnSpc>
                        <a:spcBef>
                          <a:spcPts val="0"/>
                        </a:spcBef>
                        <a:spcAft>
                          <a:spcPts val="0"/>
                        </a:spcAft>
                        <a:tabLst>
                          <a:tab pos="1360805" algn="l"/>
                        </a:tabLst>
                      </a:pPr>
                      <a:r>
                        <a:rPr lang="ar-SA"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ctr" rtl="1">
                        <a:spcBef>
                          <a:spcPts val="0"/>
                        </a:spcBef>
                        <a:spcAft>
                          <a:spcPts val="0"/>
                        </a:spcAft>
                      </a:pPr>
                      <a:r>
                        <a:rPr lang="en-US" sz="1400" dirty="0">
                          <a:effectLst/>
                          <a:latin typeface="Times New Roman" panose="02020603050405020304" pitchFamily="18" charset="0"/>
                          <a:ea typeface="Times New Roman" panose="02020603050405020304" pitchFamily="18" charset="0"/>
                        </a:rPr>
                        <a:t>0.41</a:t>
                      </a:r>
                    </a:p>
                    <a:p>
                      <a:pPr marL="0" marR="0" algn="ctr" rtl="1">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337122"/>
                  </a:ext>
                </a:extLst>
              </a:tr>
            </a:tbl>
          </a:graphicData>
        </a:graphic>
      </p:graphicFrame>
    </p:spTree>
    <p:extLst>
      <p:ext uri="{BB962C8B-B14F-4D97-AF65-F5344CB8AC3E}">
        <p14:creationId xmlns:p14="http://schemas.microsoft.com/office/powerpoint/2010/main" val="62997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9E49-4417-427C-8B83-5A8D65F5AA96}"/>
              </a:ext>
            </a:extLst>
          </p:cNvPr>
          <p:cNvSpPr>
            <a:spLocks noGrp="1"/>
          </p:cNvSpPr>
          <p:nvPr>
            <p:ph type="title"/>
          </p:nvPr>
        </p:nvSpPr>
        <p:spPr>
          <a:xfrm>
            <a:off x="152400" y="0"/>
            <a:ext cx="11887200" cy="1245869"/>
          </a:xfrm>
        </p:spPr>
        <p:txBody>
          <a:bodyPr>
            <a:normAutofit/>
          </a:bodyPr>
          <a:lstStyle/>
          <a:p>
            <a:pPr marL="0" marR="0" algn="r" rtl="1">
              <a:spcBef>
                <a:spcPts val="0"/>
              </a:spcBef>
              <a:spcAft>
                <a:spcPts val="1000"/>
              </a:spcAft>
            </a:pPr>
            <a:r>
              <a:rPr lang="ar-SY" sz="40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ان تأثير الحرارة على العينة واسع المدى و يتسبب في تغيير عدد من صفاتها </a:t>
            </a:r>
            <a:r>
              <a:rPr lang="ar-IQ" sz="40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حسب طريقة التحليل الحراري، جدول(1) يوضح العلاقات المقاسة في طرق التحليل الحراري المختلفة.</a:t>
            </a:r>
            <a:endParaRPr 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547B27C6-D167-41E6-99DC-F171A6BCCFBC}"/>
              </a:ext>
            </a:extLst>
          </p:cNvPr>
          <p:cNvGraphicFramePr>
            <a:graphicFrameLocks noGrp="1"/>
          </p:cNvGraphicFramePr>
          <p:nvPr>
            <p:ph idx="1"/>
            <p:extLst>
              <p:ext uri="{D42A27DB-BD31-4B8C-83A1-F6EECF244321}">
                <p14:modId xmlns:p14="http://schemas.microsoft.com/office/powerpoint/2010/main" val="1613603130"/>
              </p:ext>
            </p:extLst>
          </p:nvPr>
        </p:nvGraphicFramePr>
        <p:xfrm>
          <a:off x="914400" y="1329178"/>
          <a:ext cx="10938510" cy="5341406"/>
        </p:xfrm>
        <a:graphic>
          <a:graphicData uri="http://schemas.openxmlformats.org/drawingml/2006/table">
            <a:tbl>
              <a:tblPr rtl="1" firstRow="1" firstCol="1" bandRow="1"/>
              <a:tblGrid>
                <a:gridCol w="5469255">
                  <a:extLst>
                    <a:ext uri="{9D8B030D-6E8A-4147-A177-3AD203B41FA5}">
                      <a16:colId xmlns:a16="http://schemas.microsoft.com/office/drawing/2014/main" val="1856243629"/>
                    </a:ext>
                  </a:extLst>
                </a:gridCol>
                <a:gridCol w="5469255">
                  <a:extLst>
                    <a:ext uri="{9D8B030D-6E8A-4147-A177-3AD203B41FA5}">
                      <a16:colId xmlns:a16="http://schemas.microsoft.com/office/drawing/2014/main" val="966554361"/>
                    </a:ext>
                  </a:extLst>
                </a:gridCol>
              </a:tblGrid>
              <a:tr h="482688">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الصفة المقاسة</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الطريقة</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807909"/>
                  </a:ext>
                </a:extLst>
              </a:tr>
              <a:tr h="998764">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الكتلة </a:t>
                      </a: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mass)</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Y" sz="36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التحليل الوزني الحراري( </a:t>
                      </a:r>
                      <a:r>
                        <a:rPr lang="en-GB" sz="36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(TGA</a:t>
                      </a:r>
                      <a:r>
                        <a:rPr lang="ar-SY" sz="36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و التحليل الوزني الحراري التفاضلي  </a:t>
                      </a:r>
                      <a:r>
                        <a:rPr lang="en-GB" sz="36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DTGA)</a:t>
                      </a:r>
                      <a:r>
                        <a:rPr lang="ar-SY" sz="36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aseline="-25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14388"/>
                  </a:ext>
                </a:extLst>
              </a:tr>
              <a:tr h="948104">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فروق درجة الحرارة </a:t>
                      </a: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DTA</a:t>
                      </a:r>
                      <a:r>
                        <a:rPr lang="ar-SA"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التحليل الحراري التفاضلي و </a:t>
                      </a: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المعايرات الثرموميترية</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61388"/>
                  </a:ext>
                </a:extLst>
              </a:tr>
              <a:tr h="504386">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DSC</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المسح التفاضلي المسعري</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548735"/>
                  </a:ext>
                </a:extLst>
              </a:tr>
              <a:tr h="493376">
                <a:tc>
                  <a:txBody>
                    <a:bodyPr/>
                    <a:lstStyle/>
                    <a:p>
                      <a:pPr marL="0" marR="0" algn="ctr" rtl="1">
                        <a:lnSpc>
                          <a:spcPct val="115000"/>
                        </a:lnSpc>
                        <a:spcBef>
                          <a:spcPts val="0"/>
                        </a:spcBef>
                        <a:spcAft>
                          <a:spcPts val="0"/>
                        </a:spcAft>
                      </a:pPr>
                      <a:r>
                        <a:rPr lang="ar-SA"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تغير الكتلة كدالة للضغط</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PTGA</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التحليل الوزني الحراري المضغوط</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943910"/>
                  </a:ext>
                </a:extLst>
              </a:tr>
              <a:tr h="875138">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التشوه – تغير الأبعاد</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Deformation – Dimensions</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TMA</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التحليل الحراري الميكانيكي</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583143"/>
                  </a:ext>
                </a:extLst>
              </a:tr>
              <a:tr h="515391">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تغير الحجم </a:t>
                      </a: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Volume</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Dilatometry</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التحليل المعتمد على التمدد الحراري</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312974"/>
                  </a:ext>
                </a:extLst>
              </a:tr>
              <a:tr h="523559">
                <a:tc>
                  <a:txBody>
                    <a:bodyPr/>
                    <a:lstStyle/>
                    <a:p>
                      <a:pPr marL="0" marR="0" algn="ctr" rtl="1">
                        <a:lnSpc>
                          <a:spcPct val="115000"/>
                        </a:lnSpc>
                        <a:spcBef>
                          <a:spcPts val="0"/>
                        </a:spcBef>
                        <a:spcAft>
                          <a:spcPts val="0"/>
                        </a:spcAft>
                      </a:pP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قياس نواتج التفكك الغازية</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ar-SY" sz="3600" b="1"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التحليل المعتمد على الغازات المتصاعدة</a:t>
                      </a:r>
                      <a:endParaRPr lang="en-US" sz="36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301228"/>
                  </a:ext>
                </a:extLst>
              </a:tr>
            </a:tbl>
          </a:graphicData>
        </a:graphic>
      </p:graphicFrame>
    </p:spTree>
    <p:extLst>
      <p:ext uri="{BB962C8B-B14F-4D97-AF65-F5344CB8AC3E}">
        <p14:creationId xmlns:p14="http://schemas.microsoft.com/office/powerpoint/2010/main" val="204247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EE9E-18CA-4C5C-8244-91FA55650C3B}"/>
              </a:ext>
            </a:extLst>
          </p:cNvPr>
          <p:cNvSpPr>
            <a:spLocks noGrp="1"/>
          </p:cNvSpPr>
          <p:nvPr>
            <p:ph type="title"/>
          </p:nvPr>
        </p:nvSpPr>
        <p:spPr>
          <a:xfrm>
            <a:off x="196154" y="400171"/>
            <a:ext cx="12110115" cy="1325563"/>
          </a:xfrm>
        </p:spPr>
        <p:txBody>
          <a:bodyPr>
            <a:normAutofit fontScale="90000"/>
          </a:bodyPr>
          <a:lstStyle/>
          <a:p>
            <a:pPr rtl="1"/>
            <a:r>
              <a:rPr lang="ar-IQ" sz="3100" b="1" dirty="0">
                <a:solidFill>
                  <a:srgbClr val="FF0000"/>
                </a:solidFill>
                <a:latin typeface="Times New Roman" panose="02020603050405020304" pitchFamily="18" charset="0"/>
                <a:cs typeface="Times New Roman" panose="02020603050405020304" pitchFamily="18" charset="0"/>
              </a:rPr>
              <a:t>المسح المسعري التفاضلي</a:t>
            </a:r>
            <a:r>
              <a:rPr lang="en-US" sz="3100" b="1" dirty="0">
                <a:solidFill>
                  <a:srgbClr val="FF0000"/>
                </a:solidFill>
                <a:latin typeface="Times New Roman" panose="02020603050405020304" pitchFamily="18" charset="0"/>
                <a:cs typeface="Times New Roman" panose="02020603050405020304" pitchFamily="18" charset="0"/>
              </a:rPr>
              <a:t>   Differential Scanning Calorimetry (DSC)</a:t>
            </a:r>
            <a:br>
              <a:rPr lang="en-US" sz="3100" b="1" dirty="0">
                <a:solidFill>
                  <a:srgbClr val="FF0000"/>
                </a:solidFill>
                <a:latin typeface="Times New Roman" panose="02020603050405020304" pitchFamily="18" charset="0"/>
                <a:cs typeface="Times New Roman" panose="02020603050405020304" pitchFamily="18" charset="0"/>
              </a:rPr>
            </a:br>
            <a:br>
              <a:rPr lang="en-US" sz="3100" b="1" dirty="0">
                <a:solidFill>
                  <a:srgbClr val="FF0000"/>
                </a:solidFill>
                <a:latin typeface="Times New Roman" panose="02020603050405020304" pitchFamily="18" charset="0"/>
                <a:cs typeface="Times New Roman" panose="02020603050405020304" pitchFamily="18" charset="0"/>
              </a:rPr>
            </a:br>
            <a:r>
              <a:rPr lang="ar-IQ" dirty="0"/>
              <a:t>                                                                  </a:t>
            </a:r>
            <a:r>
              <a:rPr lang="en-US" dirty="0"/>
              <a:t>   </a:t>
            </a:r>
            <a:r>
              <a:rPr lang="ar-IQ" dirty="0"/>
              <a:t>   </a:t>
            </a:r>
            <a:r>
              <a:rPr lang="en-US" dirty="0"/>
              <a:t>      </a:t>
            </a:r>
            <a:r>
              <a:rPr kumimoji="0" lang="en-US" sz="3100" b="0" i="0" u="sng"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Definitions</a:t>
            </a:r>
            <a:br>
              <a:rPr kumimoji="0" lang="en-US" sz="4400" b="0" i="0" u="sng"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b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ar-IQ"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1-</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A calorimeter measure the heat into or out of a sample. </a:t>
            </a:r>
            <a:br>
              <a:rPr lang="en-US" sz="2700" dirty="0">
                <a:latin typeface="Times New Roman" panose="02020603050405020304" pitchFamily="18" charset="0"/>
                <a:cs typeface="Times New Roman" panose="02020603050405020304" pitchFamily="18" charset="0"/>
              </a:rPr>
            </a:br>
            <a:r>
              <a:rPr lang="ar-IQ"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      </a:t>
            </a:r>
            <a:r>
              <a:rPr lang="en-US" sz="2700" b="1" dirty="0">
                <a:solidFill>
                  <a:srgbClr val="0070C0"/>
                </a:solidFill>
                <a:latin typeface="Times New Roman" panose="02020603050405020304" pitchFamily="18" charset="0"/>
                <a:cs typeface="Times New Roman" panose="02020603050405020304" pitchFamily="18" charset="0"/>
              </a:rPr>
              <a:t>Heat flow from or to the sample (Q) = Change in Enthalpy ∆H(</a:t>
            </a:r>
            <a:r>
              <a:rPr lang="en-US" sz="2700" b="1" dirty="0" err="1">
                <a:solidFill>
                  <a:srgbClr val="0070C0"/>
                </a:solidFill>
                <a:latin typeface="Times New Roman" panose="02020603050405020304" pitchFamily="18" charset="0"/>
                <a:cs typeface="Times New Roman" panose="02020603050405020304" pitchFamily="18" charset="0"/>
              </a:rPr>
              <a:t>mj</a:t>
            </a:r>
            <a:r>
              <a:rPr lang="en-US" sz="2700" b="1" dirty="0">
                <a:solidFill>
                  <a:srgbClr val="0070C0"/>
                </a:solidFill>
                <a:latin typeface="Times New Roman" panose="02020603050405020304" pitchFamily="18" charset="0"/>
                <a:cs typeface="Times New Roman" panose="02020603050405020304" pitchFamily="18" charset="0"/>
              </a:rPr>
              <a:t>) = Area under peak.</a:t>
            </a:r>
            <a:br>
              <a:rPr lang="en-US" sz="3100" b="1" dirty="0">
                <a:solidFill>
                  <a:srgbClr val="0070C0"/>
                </a:solidFill>
                <a:latin typeface="Times New Roman" panose="02020603050405020304" pitchFamily="18" charset="0"/>
                <a:cs typeface="Times New Roman" panose="02020603050405020304" pitchFamily="18" charset="0"/>
              </a:rPr>
            </a:br>
            <a:r>
              <a:rPr lang="en-US" sz="3100" b="1" dirty="0">
                <a:solidFill>
                  <a:srgbClr val="0070C0"/>
                </a:solidFill>
                <a:latin typeface="Times New Roman" panose="02020603050405020304" pitchFamily="18" charset="0"/>
                <a:cs typeface="Times New Roman" panose="02020603050405020304" pitchFamily="18" charset="0"/>
              </a:rPr>
              <a:t> </a:t>
            </a:r>
            <a:br>
              <a:rPr lang="en-US" sz="3100" b="1" dirty="0">
                <a:solidFill>
                  <a:srgbClr val="0070C0"/>
                </a:solidFill>
                <a:latin typeface="Times New Roman" panose="02020603050405020304" pitchFamily="18" charset="0"/>
                <a:cs typeface="Times New Roman" panose="02020603050405020304" pitchFamily="18" charset="0"/>
              </a:rPr>
            </a:br>
            <a:r>
              <a:rPr lang="en-US" sz="3100" b="1" dirty="0">
                <a:solidFill>
                  <a:srgbClr val="0070C0"/>
                </a:solidFill>
                <a:latin typeface="Times New Roman" panose="02020603050405020304" pitchFamily="18" charset="0"/>
                <a:cs typeface="Times New Roman" panose="02020603050405020304" pitchFamily="18" charset="0"/>
              </a:rPr>
              <a:t> </a:t>
            </a:r>
            <a:br>
              <a:rPr lang="en-US" sz="3100" b="1" dirty="0">
                <a:solidFill>
                  <a:srgbClr val="0070C0"/>
                </a:solidFill>
                <a:latin typeface="Times New Roman" panose="02020603050405020304" pitchFamily="18" charset="0"/>
                <a:cs typeface="Times New Roman" panose="02020603050405020304" pitchFamily="18" charset="0"/>
              </a:rPr>
            </a:br>
            <a:br>
              <a:rPr lang="en-US" sz="3100" b="1" dirty="0">
                <a:solidFill>
                  <a:srgbClr val="0070C0"/>
                </a:solidFill>
                <a:latin typeface="Times New Roman" panose="02020603050405020304" pitchFamily="18" charset="0"/>
                <a:cs typeface="Times New Roman" panose="02020603050405020304" pitchFamily="18" charset="0"/>
              </a:rPr>
            </a:br>
            <a:r>
              <a:rPr lang="en-US" sz="3100" b="1" dirty="0">
                <a:solidFill>
                  <a:srgbClr val="0070C0"/>
                </a:solidFill>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2- </a:t>
            </a:r>
            <a:r>
              <a:rPr lang="en-US" sz="2700" dirty="0">
                <a:latin typeface="Times New Roman" panose="02020603050405020304" pitchFamily="18" charset="0"/>
                <a:cs typeface="Times New Roman" panose="02020603050405020304" pitchFamily="18" charset="0"/>
              </a:rPr>
              <a:t>A differential calorimeter measures the heat of sample relative to a reference.</a:t>
            </a: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3- </a:t>
            </a:r>
            <a:r>
              <a:rPr lang="en-US" sz="2700" dirty="0">
                <a:latin typeface="Times New Roman" panose="02020603050405020304" pitchFamily="18" charset="0"/>
                <a:cs typeface="Times New Roman" panose="02020603050405020304" pitchFamily="18" charset="0"/>
              </a:rPr>
              <a:t>A differential scanning calorimeter dose all of the above and heats the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sample with a</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linear temperature.</a:t>
            </a:r>
            <a:endParaRPr lang="en-US" sz="2700" u="sng" dirty="0">
              <a:solidFill>
                <a:srgbClr val="00B05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F0E11C3-5BBF-4E08-9198-8376A3A5AF97}"/>
              </a:ext>
            </a:extLst>
          </p:cNvPr>
          <p:cNvSpPr>
            <a:spLocks noChangeArrowheads="1"/>
          </p:cNvSpPr>
          <p:nvPr/>
        </p:nvSpPr>
        <p:spPr bwMode="auto">
          <a:xfrm>
            <a:off x="328864" y="8181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6AA2A718-62AE-4E92-9B2B-565F0464359B}"/>
              </a:ext>
            </a:extLst>
          </p:cNvPr>
          <p:cNvPicPr>
            <a:picLocks noChangeAspect="1"/>
          </p:cNvPicPr>
          <p:nvPr/>
        </p:nvPicPr>
        <p:blipFill>
          <a:blip r:embed="rId2"/>
          <a:stretch>
            <a:fillRect/>
          </a:stretch>
        </p:blipFill>
        <p:spPr>
          <a:xfrm>
            <a:off x="626835" y="4417682"/>
            <a:ext cx="7527339" cy="942173"/>
          </a:xfrm>
          <a:prstGeom prst="rect">
            <a:avLst/>
          </a:prstGeom>
        </p:spPr>
      </p:pic>
      <p:pic>
        <p:nvPicPr>
          <p:cNvPr id="18" name="Picture 17">
            <a:extLst>
              <a:ext uri="{FF2B5EF4-FFF2-40B4-BE49-F238E27FC236}">
                <a16:creationId xmlns:a16="http://schemas.microsoft.com/office/drawing/2014/main" id="{FA443F64-F3F7-4775-9229-3092D6A41D6D}"/>
              </a:ext>
            </a:extLst>
          </p:cNvPr>
          <p:cNvPicPr>
            <a:picLocks noChangeAspect="1"/>
          </p:cNvPicPr>
          <p:nvPr/>
        </p:nvPicPr>
        <p:blipFill>
          <a:blip r:embed="rId3"/>
          <a:stretch>
            <a:fillRect/>
          </a:stretch>
        </p:blipFill>
        <p:spPr>
          <a:xfrm>
            <a:off x="721103" y="2786698"/>
            <a:ext cx="5951220" cy="775716"/>
          </a:xfrm>
          <a:prstGeom prst="rect">
            <a:avLst/>
          </a:prstGeom>
        </p:spPr>
      </p:pic>
    </p:spTree>
    <p:extLst>
      <p:ext uri="{BB962C8B-B14F-4D97-AF65-F5344CB8AC3E}">
        <p14:creationId xmlns:p14="http://schemas.microsoft.com/office/powerpoint/2010/main" val="1194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8D51-17E6-4767-89D3-4D0109836D11}"/>
              </a:ext>
            </a:extLst>
          </p:cNvPr>
          <p:cNvSpPr>
            <a:spLocks noGrp="1"/>
          </p:cNvSpPr>
          <p:nvPr>
            <p:ph type="title"/>
          </p:nvPr>
        </p:nvSpPr>
        <p:spPr>
          <a:xfrm>
            <a:off x="-347780" y="-116732"/>
            <a:ext cx="11797236" cy="1442295"/>
          </a:xfrm>
        </p:spPr>
        <p:txBody>
          <a:bodyPr>
            <a:normAutofit fontScale="90000"/>
          </a:bodyPr>
          <a:lstStyle/>
          <a:p>
            <a:pPr algn="r" rtl="1">
              <a:lnSpc>
                <a:spcPct val="150000"/>
              </a:lnSpc>
            </a:pPr>
            <a:r>
              <a:rPr lang="en-US" b="1" dirty="0">
                <a:solidFill>
                  <a:srgbClr val="FF0000"/>
                </a:solidFill>
                <a:latin typeface="Times New Roman" panose="02020603050405020304" pitchFamily="18" charset="0"/>
                <a:cs typeface="Times New Roman" panose="02020603050405020304" pitchFamily="18" charset="0"/>
              </a:rPr>
              <a:t>Principle</a:t>
            </a:r>
            <a:r>
              <a:rPr lang="en-US" b="1" dirty="0">
                <a:solidFill>
                  <a:srgbClr val="002060"/>
                </a:solidFill>
                <a:latin typeface="Times New Roman" panose="02020603050405020304" pitchFamily="18" charset="0"/>
                <a:cs typeface="Times New Roman" panose="02020603050405020304" pitchFamily="18" charset="0"/>
              </a:rPr>
              <a:t>                                                  </a:t>
            </a:r>
            <a:r>
              <a:rPr lang="ar-IQ" b="1" dirty="0">
                <a:solidFill>
                  <a:srgbClr val="00206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ar-IQ" sz="2700" b="1" dirty="0">
                <a:solidFill>
                  <a:schemeClr val="tx1"/>
                </a:solidFill>
                <a:latin typeface="Times New Roman" panose="02020603050405020304" pitchFamily="18" charset="0"/>
                <a:cs typeface="Times New Roman" panose="02020603050405020304" pitchFamily="18" charset="0"/>
              </a:rPr>
              <a:t>1-</a:t>
            </a:r>
            <a:r>
              <a:rPr lang="en-US" sz="2700" b="1" dirty="0">
                <a:solidFill>
                  <a:schemeClr val="tx1"/>
                </a:solidFill>
                <a:latin typeface="Times New Roman" panose="02020603050405020304" pitchFamily="18" charset="0"/>
                <a:cs typeface="Times New Roman" panose="02020603050405020304" pitchFamily="18" charset="0"/>
              </a:rPr>
              <a:t> </a:t>
            </a:r>
            <a:r>
              <a:rPr lang="ar-IQ" sz="2700" b="1" dirty="0">
                <a:solidFill>
                  <a:schemeClr val="tx1"/>
                </a:solidFill>
                <a:latin typeface="Times New Roman" panose="02020603050405020304" pitchFamily="18" charset="0"/>
                <a:cs typeface="Times New Roman" panose="02020603050405020304" pitchFamily="18" charset="0"/>
              </a:rPr>
              <a:t>ويتم الحفاظ على العينة والمرجع عند نفس درجة الحرارة، حتى أثناء حدوث انتقال حراري في العينة.</a:t>
            </a:r>
            <a:br>
              <a:rPr lang="en-US" sz="2700" b="1" dirty="0">
                <a:solidFill>
                  <a:schemeClr val="tx1"/>
                </a:solidFill>
                <a:latin typeface="Times New Roman" panose="02020603050405020304" pitchFamily="18" charset="0"/>
                <a:cs typeface="Times New Roman" panose="02020603050405020304" pitchFamily="18" charset="0"/>
              </a:rPr>
            </a:br>
            <a:r>
              <a:rPr lang="ar-IQ" sz="2700" b="1" dirty="0">
                <a:solidFill>
                  <a:schemeClr val="tx1"/>
                </a:solidFill>
                <a:latin typeface="Times New Roman" panose="02020603050405020304" pitchFamily="18" charset="0"/>
                <a:cs typeface="Times New Roman" panose="02020603050405020304" pitchFamily="18" charset="0"/>
              </a:rPr>
              <a:t>2- يتم قياس الطاقة اللازمة للحفاظ على فرق درجة الحرارة صفر بين العينة والمرجع</a:t>
            </a:r>
            <a:r>
              <a:rPr lang="en-US" sz="2700" b="1" dirty="0">
                <a:solidFill>
                  <a:schemeClr val="tx1"/>
                </a:solidFill>
                <a:latin typeface="Times New Roman" panose="02020603050405020304" pitchFamily="18" charset="0"/>
                <a:cs typeface="Times New Roman" panose="02020603050405020304" pitchFamily="18" charset="0"/>
              </a:rPr>
              <a:t>.</a:t>
            </a:r>
            <a:br>
              <a:rPr lang="en-US" sz="2700" b="1" dirty="0">
                <a:solidFill>
                  <a:srgbClr val="0070C0"/>
                </a:solidFill>
                <a:latin typeface="Times New Roman" panose="02020603050405020304" pitchFamily="18" charset="0"/>
                <a:cs typeface="Times New Roman" panose="02020603050405020304" pitchFamily="18" charset="0"/>
              </a:rPr>
            </a:br>
            <a:r>
              <a:rPr lang="ar-IQ" sz="2700" b="1" dirty="0">
                <a:solidFill>
                  <a:schemeClr val="tx1"/>
                </a:solidFill>
                <a:latin typeface="Times New Roman" panose="02020603050405020304" pitchFamily="18" charset="0"/>
                <a:cs typeface="Times New Roman" panose="02020603050405020304" pitchFamily="18" charset="0"/>
              </a:rPr>
              <a:t>3-</a:t>
            </a:r>
            <a:r>
              <a:rPr lang="en-US" sz="2700" b="1" dirty="0">
                <a:solidFill>
                  <a:schemeClr val="tx1"/>
                </a:solidFill>
                <a:latin typeface="Times New Roman" panose="02020603050405020304" pitchFamily="18" charset="0"/>
                <a:cs typeface="Times New Roman" panose="02020603050405020304" pitchFamily="18" charset="0"/>
              </a:rPr>
              <a:t> </a:t>
            </a:r>
            <a:r>
              <a:rPr lang="ar-IQ" sz="2700" b="1" dirty="0">
                <a:solidFill>
                  <a:schemeClr val="tx1"/>
                </a:solidFill>
                <a:latin typeface="Times New Roman" panose="02020603050405020304" pitchFamily="18" charset="0"/>
                <a:cs typeface="Times New Roman" panose="02020603050405020304" pitchFamily="18" charset="0"/>
              </a:rPr>
              <a:t>أثناء حدوث أنتقال حراري في العينة، سيقوم النظام بنقل الحرارة إلى أو من وعاء العينة للحفاظ على نفس درجة  </a:t>
            </a:r>
            <a:r>
              <a:rPr lang="en-US" sz="2700" b="1" dirty="0">
                <a:solidFill>
                  <a:schemeClr val="tx1"/>
                </a:solidFill>
                <a:latin typeface="Times New Roman" panose="02020603050405020304" pitchFamily="18" charset="0"/>
                <a:cs typeface="Times New Roman" panose="02020603050405020304" pitchFamily="18" charset="0"/>
              </a:rPr>
              <a:t>  </a:t>
            </a:r>
            <a:r>
              <a:rPr lang="ar-IQ" sz="2700" b="1" dirty="0">
                <a:solidFill>
                  <a:schemeClr val="tx1"/>
                </a:solidFill>
                <a:latin typeface="Times New Roman" panose="02020603050405020304" pitchFamily="18" charset="0"/>
                <a:cs typeface="Times New Roman" panose="02020603050405020304" pitchFamily="18" charset="0"/>
              </a:rPr>
              <a:t>الحرارة للوعائين.</a:t>
            </a:r>
            <a:endParaRPr lang="en-US" sz="2700"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930D663-BF33-43BA-B167-F142E13058E2}"/>
              </a:ext>
            </a:extLst>
          </p:cNvPr>
          <p:cNvPicPr>
            <a:picLocks noChangeAspect="1"/>
          </p:cNvPicPr>
          <p:nvPr/>
        </p:nvPicPr>
        <p:blipFill>
          <a:blip r:embed="rId2"/>
          <a:stretch>
            <a:fillRect/>
          </a:stretch>
        </p:blipFill>
        <p:spPr>
          <a:xfrm>
            <a:off x="714279" y="2299779"/>
            <a:ext cx="6030232" cy="4470672"/>
          </a:xfrm>
          <a:prstGeom prst="rect">
            <a:avLst/>
          </a:prstGeom>
        </p:spPr>
      </p:pic>
    </p:spTree>
    <p:extLst>
      <p:ext uri="{BB962C8B-B14F-4D97-AF65-F5344CB8AC3E}">
        <p14:creationId xmlns:p14="http://schemas.microsoft.com/office/powerpoint/2010/main" val="8607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7850-9D12-434B-939F-81B0D349A307}"/>
              </a:ext>
            </a:extLst>
          </p:cNvPr>
          <p:cNvSpPr>
            <a:spLocks noGrp="1"/>
          </p:cNvSpPr>
          <p:nvPr>
            <p:ph type="title"/>
          </p:nvPr>
        </p:nvSpPr>
        <p:spPr>
          <a:xfrm>
            <a:off x="2368443" y="58366"/>
            <a:ext cx="8596668" cy="1320800"/>
          </a:xfrm>
        </p:spPr>
        <p:txBody>
          <a:bodyPr>
            <a:normAutofit/>
          </a:bodyPr>
          <a:lstStyle/>
          <a:p>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(DSC)</a:t>
            </a:r>
            <a:r>
              <a:rPr kumimoji="0" lang="ar-IQ"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تطبيقات المسح التفاضلي الحراري</a:t>
            </a:r>
            <a:br>
              <a:rPr kumimoji="0" lang="en-US" sz="3200" b="1" i="0" u="none" strike="noStrike" kern="1200" cap="none" spc="0" normalizeH="0" baseline="0" noProof="0" dirty="0">
                <a:ln>
                  <a:noFill/>
                </a:ln>
                <a:solidFill>
                  <a:srgbClr val="FF0000"/>
                </a:solidFill>
                <a:effectLst/>
                <a:uLnTx/>
                <a:uFillTx/>
                <a:latin typeface="Calibri Light" panose="020F0302020204030204"/>
                <a:ea typeface="+mj-ea"/>
                <a:cs typeface="+mj-cs"/>
              </a:rPr>
            </a:br>
            <a:endParaRPr lang="en-US" sz="3200" dirty="0"/>
          </a:p>
        </p:txBody>
      </p:sp>
      <p:sp>
        <p:nvSpPr>
          <p:cNvPr id="3" name="Content Placeholder 2">
            <a:extLst>
              <a:ext uri="{FF2B5EF4-FFF2-40B4-BE49-F238E27FC236}">
                <a16:creationId xmlns:a16="http://schemas.microsoft.com/office/drawing/2014/main" id="{26B504E4-F407-4C9C-9C5F-24D913D0DF42}"/>
              </a:ext>
            </a:extLst>
          </p:cNvPr>
          <p:cNvSpPr>
            <a:spLocks noGrp="1"/>
          </p:cNvSpPr>
          <p:nvPr>
            <p:ph idx="1"/>
          </p:nvPr>
        </p:nvSpPr>
        <p:spPr>
          <a:xfrm>
            <a:off x="-72272" y="98027"/>
            <a:ext cx="12264272" cy="4607856"/>
          </a:xfrm>
        </p:spPr>
        <p:txBody>
          <a:bodyPr>
            <a:normAutofit/>
          </a:bodyPr>
          <a:lstStyle/>
          <a:p>
            <a:pPr marL="0" indent="0" algn="r" rtl="1">
              <a:lnSpc>
                <a:spcPct val="150000"/>
              </a:lnSpc>
              <a:buNone/>
            </a:pPr>
            <a:endParaRPr lang="en-US" sz="2600" b="1" dirty="0">
              <a:solidFill>
                <a:schemeClr val="tx1"/>
              </a:solidFill>
              <a:latin typeface="Times New Roman" panose="02020603050405020304" pitchFamily="18" charset="0"/>
              <a:ea typeface="+mj-ea"/>
              <a:cs typeface="Times New Roman" panose="02020603050405020304" pitchFamily="18" charset="0"/>
            </a:endParaRPr>
          </a:p>
          <a:p>
            <a:pPr marL="0" indent="0" algn="r" rtl="1">
              <a:lnSpc>
                <a:spcPct val="150000"/>
              </a:lnSpc>
              <a:buNone/>
            </a:pPr>
            <a:r>
              <a:rPr lang="ar-IQ" sz="2600" b="1" dirty="0">
                <a:solidFill>
                  <a:schemeClr val="tx1"/>
                </a:solidFill>
                <a:latin typeface="Times New Roman" panose="02020603050405020304" pitchFamily="18" charset="0"/>
                <a:ea typeface="+mj-ea"/>
                <a:cs typeface="Times New Roman" panose="02020603050405020304" pitchFamily="18" charset="0"/>
              </a:rPr>
              <a:t>1- يقيس فقدان الحرارة أو أكتسابها الناتج عن التغير الفيزيائي أو الكيميائي في العينة كدالة لدرجة الحرارة.</a:t>
            </a:r>
          </a:p>
          <a:p>
            <a:pPr marL="0" indent="0" algn="r" rtl="1">
              <a:lnSpc>
                <a:spcPct val="150000"/>
              </a:lnSpc>
              <a:buNone/>
            </a:pPr>
            <a:r>
              <a:rPr kumimoji="0" lang="ar-IQ" sz="2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2- ماذا يحدث لعينات البوليمرات عند التسخين، فهو يستخدم لدراس</a:t>
            </a:r>
            <a:r>
              <a:rPr lang="ar-IQ" sz="2600" b="1" dirty="0">
                <a:solidFill>
                  <a:schemeClr val="tx1"/>
                </a:solidFill>
                <a:latin typeface="Times New Roman" panose="02020603050405020304" pitchFamily="18" charset="0"/>
                <a:ea typeface="+mj-ea"/>
                <a:cs typeface="Times New Roman" panose="02020603050405020304" pitchFamily="18" charset="0"/>
              </a:rPr>
              <a:t>ة الانتقالات الحرارية (انتقال الطور) للعينات مثل...</a:t>
            </a:r>
            <a:endParaRPr kumimoji="0" lang="en-US" sz="2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algn="r">
              <a:buClr>
                <a:schemeClr val="accent5">
                  <a:lumMod val="60000"/>
                  <a:lumOff val="40000"/>
                </a:schemeClr>
              </a:buClr>
              <a:buFont typeface="Wingdings" panose="05000000000000000000" pitchFamily="2" charset="2"/>
              <a:buChar char="Ø"/>
            </a:pPr>
            <a:r>
              <a:rPr kumimoji="0" lang="en-US" sz="2600" b="1" i="0" u="none" strike="noStrike" kern="1200" cap="none" spc="0" normalizeH="0" baseline="0" noProof="0" dirty="0">
                <a:ln>
                  <a:noFill/>
                </a:ln>
                <a:solidFill>
                  <a:srgbClr val="00B050"/>
                </a:solidFill>
                <a:effectLst/>
                <a:uLnTx/>
                <a:uFillTx/>
                <a:latin typeface="Trebuchet MS" panose="020B0603020202020204"/>
                <a:ea typeface="+mj-ea"/>
                <a:cs typeface="+mj-cs"/>
              </a:rPr>
              <a:t>The melting of a crystalline</a:t>
            </a:r>
            <a:r>
              <a:rPr kumimoji="0" lang="en-US" sz="2600" b="1" i="0" u="none" strike="noStrike" kern="1200" cap="none" spc="0" normalizeH="0" baseline="0" noProof="0" dirty="0">
                <a:ln>
                  <a:noFill/>
                </a:ln>
                <a:solidFill>
                  <a:srgbClr val="00B050"/>
                </a:solidFill>
                <a:effectLst/>
                <a:uLnTx/>
                <a:uFillTx/>
                <a:latin typeface="Trebuchet MS" panose="020B0603020202020204"/>
                <a:ea typeface="+mn-ea"/>
                <a:cs typeface="+mn-cs"/>
              </a:rPr>
              <a:t> polymer.</a:t>
            </a:r>
            <a:r>
              <a:rPr kumimoji="0" lang="ar-IQ" sz="2600" b="1" i="0" u="none" strike="noStrike" kern="1200" cap="none" spc="0" normalizeH="0" baseline="0" noProof="0" dirty="0">
                <a:ln>
                  <a:noFill/>
                </a:ln>
                <a:solidFill>
                  <a:srgbClr val="00B050"/>
                </a:solidFill>
                <a:effectLst/>
                <a:uLnTx/>
                <a:uFillTx/>
                <a:latin typeface="Trebuchet MS" panose="020B0603020202020204"/>
                <a:ea typeface="+mn-ea"/>
                <a:cs typeface="+mn-cs"/>
              </a:rPr>
              <a:t>                                                              </a:t>
            </a:r>
          </a:p>
          <a:p>
            <a:pPr algn="r">
              <a:buClr>
                <a:schemeClr val="accent5">
                  <a:lumMod val="60000"/>
                  <a:lumOff val="40000"/>
                </a:schemeClr>
              </a:buClr>
              <a:buFont typeface="Wingdings" panose="05000000000000000000" pitchFamily="2" charset="2"/>
              <a:buChar char="Ø"/>
            </a:pPr>
            <a:r>
              <a:rPr kumimoji="0" lang="en-US" sz="2600" b="1" i="0" u="none" strike="noStrike" kern="1200" cap="none" spc="0" normalizeH="0" baseline="0" noProof="0" dirty="0">
                <a:ln>
                  <a:noFill/>
                </a:ln>
                <a:solidFill>
                  <a:srgbClr val="00B050"/>
                </a:solidFill>
                <a:effectLst/>
                <a:uLnTx/>
                <a:uFillTx/>
                <a:latin typeface="Trebuchet MS" panose="020B0603020202020204"/>
                <a:ea typeface="+mj-ea"/>
                <a:cs typeface="+mj-cs"/>
              </a:rPr>
              <a:t>The glass transition</a:t>
            </a:r>
            <a:r>
              <a:rPr kumimoji="0" lang="ar-IQ" sz="2600" b="1" i="0" u="none" strike="noStrike" kern="1200" cap="none" spc="0" normalizeH="0" baseline="0" noProof="0" dirty="0">
                <a:ln>
                  <a:noFill/>
                </a:ln>
                <a:solidFill>
                  <a:srgbClr val="00B050"/>
                </a:solidFill>
                <a:effectLst/>
                <a:uLnTx/>
                <a:uFillTx/>
                <a:latin typeface="Trebuchet MS" panose="020B0603020202020204"/>
                <a:ea typeface="+mj-ea"/>
                <a:cs typeface="+mj-cs"/>
              </a:rPr>
              <a:t>.</a:t>
            </a:r>
            <a:r>
              <a:rPr kumimoji="0" lang="en-US" sz="2600" b="1" i="0" u="none" strike="noStrike" kern="1200" cap="none" spc="0" normalizeH="0" baseline="0" noProof="0" dirty="0">
                <a:ln>
                  <a:noFill/>
                </a:ln>
                <a:solidFill>
                  <a:srgbClr val="00B050"/>
                </a:solidFill>
                <a:effectLst/>
                <a:uLnTx/>
                <a:uFillTx/>
                <a:latin typeface="Trebuchet MS" panose="020B0603020202020204"/>
                <a:ea typeface="+mj-ea"/>
                <a:cs typeface="+mj-cs"/>
              </a:rPr>
              <a:t> </a:t>
            </a:r>
            <a:r>
              <a:rPr kumimoji="0" lang="ar-IQ" sz="2600" b="1" i="0" u="none" strike="noStrike" kern="1200" cap="none" spc="0" normalizeH="0" baseline="0" noProof="0" dirty="0">
                <a:ln>
                  <a:noFill/>
                </a:ln>
                <a:solidFill>
                  <a:srgbClr val="00B050"/>
                </a:solidFill>
                <a:effectLst/>
                <a:uLnTx/>
                <a:uFillTx/>
                <a:latin typeface="Trebuchet MS" panose="020B0603020202020204"/>
                <a:ea typeface="+mj-ea"/>
                <a:cs typeface="+mj-cs"/>
              </a:rPr>
              <a:t>                                                                                        </a:t>
            </a:r>
          </a:p>
          <a:p>
            <a:pPr algn="r">
              <a:buClr>
                <a:schemeClr val="accent5">
                  <a:lumMod val="60000"/>
                  <a:lumOff val="40000"/>
                </a:schemeClr>
              </a:buClr>
              <a:buFont typeface="Wingdings" panose="05000000000000000000" pitchFamily="2" charset="2"/>
              <a:buChar char="Ø"/>
            </a:pPr>
            <a:r>
              <a:rPr kumimoji="0" lang="en-US" sz="2600" b="1" i="0" u="none" strike="noStrike" kern="1200" cap="none" spc="0" normalizeH="0" baseline="0" noProof="0" dirty="0">
                <a:ln>
                  <a:noFill/>
                </a:ln>
                <a:solidFill>
                  <a:srgbClr val="00B050"/>
                </a:solidFill>
                <a:effectLst/>
                <a:uLnTx/>
                <a:uFillTx/>
                <a:latin typeface="Trebuchet MS" panose="020B0603020202020204"/>
                <a:ea typeface="+mj-ea"/>
                <a:cs typeface="+mj-cs"/>
              </a:rPr>
              <a:t>The crystallization</a:t>
            </a:r>
            <a:r>
              <a:rPr kumimoji="0" lang="ar-IQ" sz="2600" b="1" i="0" u="none" strike="noStrike" kern="1200" cap="none" spc="0" normalizeH="0" baseline="0" noProof="0" dirty="0">
                <a:ln>
                  <a:noFill/>
                </a:ln>
                <a:solidFill>
                  <a:srgbClr val="00B050"/>
                </a:solidFill>
                <a:effectLst/>
                <a:uLnTx/>
                <a:uFillTx/>
                <a:latin typeface="Trebuchet MS" panose="020B0603020202020204"/>
                <a:ea typeface="+mj-ea"/>
                <a:cs typeface="+mj-cs"/>
              </a:rPr>
              <a:t>                                                                                          .</a:t>
            </a:r>
          </a:p>
          <a:p>
            <a:pPr algn="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83943AA-B7FE-4233-9D03-B53E0BA47E40}"/>
              </a:ext>
            </a:extLst>
          </p:cNvPr>
          <p:cNvPicPr>
            <a:picLocks noChangeAspect="1"/>
          </p:cNvPicPr>
          <p:nvPr/>
        </p:nvPicPr>
        <p:blipFill>
          <a:blip r:embed="rId2"/>
          <a:stretch>
            <a:fillRect/>
          </a:stretch>
        </p:blipFill>
        <p:spPr>
          <a:xfrm>
            <a:off x="6070060" y="2791838"/>
            <a:ext cx="6024663" cy="3998068"/>
          </a:xfrm>
          <a:prstGeom prst="rect">
            <a:avLst/>
          </a:prstGeom>
        </p:spPr>
      </p:pic>
    </p:spTree>
    <p:extLst>
      <p:ext uri="{BB962C8B-B14F-4D97-AF65-F5344CB8AC3E}">
        <p14:creationId xmlns:p14="http://schemas.microsoft.com/office/powerpoint/2010/main" val="387965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1B31-91B8-4595-930B-B5BB38E9D074}"/>
              </a:ext>
            </a:extLst>
          </p:cNvPr>
          <p:cNvSpPr>
            <a:spLocks noGrp="1"/>
          </p:cNvSpPr>
          <p:nvPr>
            <p:ph type="title"/>
          </p:nvPr>
        </p:nvSpPr>
        <p:spPr>
          <a:xfrm>
            <a:off x="0" y="151380"/>
            <a:ext cx="11887200" cy="1325563"/>
          </a:xfrm>
        </p:spPr>
        <p:txBody>
          <a:bodyPr>
            <a:normAutofit fontScale="90000"/>
          </a:bodyPr>
          <a:lstStyle/>
          <a:p>
            <a:pPr marL="0" marR="0" algn="r" rtl="1">
              <a:lnSpc>
                <a:spcPct val="115000"/>
              </a:lnSpc>
              <a:spcBef>
                <a:spcPts val="0"/>
              </a:spcBef>
              <a:spcAft>
                <a:spcPts val="1000"/>
              </a:spcAft>
            </a:pPr>
            <a:r>
              <a:rPr lang="ar-SY"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التغيرات الماصة للحرارة</a:t>
            </a:r>
            <a:r>
              <a:rPr lang="en-US"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baseline="-25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endothermic</a:t>
            </a:r>
            <a:r>
              <a:rPr lang="en-US"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Y"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و الطاردة</a:t>
            </a:r>
            <a:r>
              <a:rPr kumimoji="0" lang="ar-SY" b="1" i="0" u="none" strike="noStrike" kern="1200" cap="none" spc="0" normalizeH="0" baseline="-250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لها</a:t>
            </a:r>
            <a:r>
              <a:rPr kumimoji="0" lang="en-US" b="1" i="0" u="none" strike="noStrike" kern="1200" cap="none" spc="0" normalizeH="0" baseline="-250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b="1" baseline="-25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exothermic</a:t>
            </a:r>
            <a:r>
              <a:rPr lang="en-US" b="1"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Y"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التي تحدث لعينة تتعرض لتغير مبرمج في درجة حرارتها</a:t>
            </a:r>
            <a:r>
              <a:rPr lang="en-US"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ar-IQ"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ar-IQ" b="1" baseline="-250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التغير بالأنثالبي في أثناء الأنتقال الى الطور يعطى بالمساحة تحت القمة أو القعر </a:t>
            </a:r>
            <a:r>
              <a:rPr lang="ar-IQ"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ويكون مكافيء للحرارة الكامنة وبالنتيجة تكون موجبة في حال كون العملية </a:t>
            </a:r>
            <a:r>
              <a:rPr kumimoji="0" lang="ar-IQ" sz="3600" b="1" i="0" u="none" strike="noStrike" kern="1200" cap="none" spc="0" normalizeH="0" baseline="-250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ماصة للطاقة </a:t>
            </a:r>
            <a:r>
              <a:rPr kumimoji="0" lang="en-US" sz="3600" b="1" i="0" u="none" strike="noStrike" kern="1200" cap="none" spc="0" normalizeH="0" baseline="-2500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rPr>
              <a:t>endothermic</a:t>
            </a:r>
            <a:r>
              <a:rPr lang="ar-IQ" b="1" baseline="-250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ar-IQ"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وسالبة في عملية أنبعاث الطاقة</a:t>
            </a:r>
            <a:r>
              <a:rPr kumimoji="0" lang="en-US" sz="3600" b="1" i="0" u="none" strike="noStrike" kern="1200" cap="none" spc="0" normalizeH="0" baseline="-2500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rPr>
              <a:t> exothermic </a:t>
            </a:r>
            <a:r>
              <a:rPr lang="ar-IQ" b="1"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فتظهر قعر وقمة على التوالي. </a:t>
            </a:r>
            <a:br>
              <a:rPr lang="en-US" sz="4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7EAAC2-9F08-476D-ABC0-033DB0222C0E}"/>
              </a:ext>
            </a:extLst>
          </p:cNvPr>
          <p:cNvSpPr>
            <a:spLocks noGrp="1"/>
          </p:cNvSpPr>
          <p:nvPr>
            <p:ph idx="1"/>
          </p:nvPr>
        </p:nvSpPr>
        <p:spPr>
          <a:xfrm>
            <a:off x="282104" y="2185198"/>
            <a:ext cx="10710152" cy="4351338"/>
          </a:xfrm>
        </p:spPr>
        <p:txBody>
          <a:bodyPr/>
          <a:lstStyle/>
          <a:p>
            <a:pPr marL="0" indent="0" algn="r" rtl="1">
              <a:buNone/>
            </a:pPr>
            <a:r>
              <a:rPr lang="ar-IQ" sz="2400" b="1" dirty="0">
                <a:latin typeface="Times New Roman" panose="02020603050405020304" pitchFamily="18"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C443F251-855F-4028-8A6D-3C585B41650B}"/>
              </a:ext>
            </a:extLst>
          </p:cNvPr>
          <p:cNvPicPr>
            <a:picLocks noChangeAspect="1"/>
          </p:cNvPicPr>
          <p:nvPr/>
        </p:nvPicPr>
        <p:blipFill>
          <a:blip r:embed="rId2"/>
          <a:stretch>
            <a:fillRect/>
          </a:stretch>
        </p:blipFill>
        <p:spPr>
          <a:xfrm>
            <a:off x="1624519" y="2782111"/>
            <a:ext cx="6692629" cy="3571267"/>
          </a:xfrm>
          <a:prstGeom prst="rect">
            <a:avLst/>
          </a:prstGeom>
        </p:spPr>
      </p:pic>
    </p:spTree>
    <p:extLst>
      <p:ext uri="{BB962C8B-B14F-4D97-AF65-F5344CB8AC3E}">
        <p14:creationId xmlns:p14="http://schemas.microsoft.com/office/powerpoint/2010/main" val="299722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BAE1-EE2C-4736-B1D1-072E42F83E34}"/>
              </a:ext>
            </a:extLst>
          </p:cNvPr>
          <p:cNvSpPr>
            <a:spLocks noGrp="1"/>
          </p:cNvSpPr>
          <p:nvPr>
            <p:ph type="title"/>
          </p:nvPr>
        </p:nvSpPr>
        <p:spPr>
          <a:xfrm>
            <a:off x="-217612" y="736060"/>
            <a:ext cx="9818811" cy="1320800"/>
          </a:xfrm>
        </p:spPr>
        <p:txBody>
          <a:bodyPr/>
          <a:lstStyle/>
          <a:p>
            <a:pPr algn="r" rtl="1"/>
            <a:r>
              <a:rPr kumimoji="0" lang="ar-IQ"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إذا أطلقت العينة حرارة أثناء انتقال الطور، يكون التفاعل طاردًا للحرارة</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exothermic</a:t>
            </a:r>
            <a:r>
              <a:rPr kumimoji="0" lang="en-US"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ar-IQ"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8" name="Content Placeholder 7">
            <a:extLst>
              <a:ext uri="{FF2B5EF4-FFF2-40B4-BE49-F238E27FC236}">
                <a16:creationId xmlns:a16="http://schemas.microsoft.com/office/drawing/2014/main" id="{F107A9AD-6FE1-4C55-AB5D-5BDDBF8C7346}"/>
              </a:ext>
            </a:extLst>
          </p:cNvPr>
          <p:cNvPicPr>
            <a:picLocks noGrp="1" noChangeAspect="1"/>
          </p:cNvPicPr>
          <p:nvPr>
            <p:ph idx="1"/>
          </p:nvPr>
        </p:nvPicPr>
        <p:blipFill>
          <a:blip r:embed="rId3"/>
          <a:stretch>
            <a:fillRect/>
          </a:stretch>
        </p:blipFill>
        <p:spPr>
          <a:xfrm>
            <a:off x="253912" y="2006786"/>
            <a:ext cx="3938357" cy="3566469"/>
          </a:xfrm>
          <a:prstGeom prst="rect">
            <a:avLst/>
          </a:prstGeom>
        </p:spPr>
      </p:pic>
      <p:pic>
        <p:nvPicPr>
          <p:cNvPr id="5" name="Picture 4">
            <a:extLst>
              <a:ext uri="{FF2B5EF4-FFF2-40B4-BE49-F238E27FC236}">
                <a16:creationId xmlns:a16="http://schemas.microsoft.com/office/drawing/2014/main" id="{3162C860-C2D4-4317-90A7-82BD3DF2ECFE}"/>
              </a:ext>
            </a:extLst>
          </p:cNvPr>
          <p:cNvPicPr>
            <a:picLocks noChangeAspect="1"/>
          </p:cNvPicPr>
          <p:nvPr/>
        </p:nvPicPr>
        <p:blipFill>
          <a:blip r:embed="rId4"/>
          <a:stretch>
            <a:fillRect/>
          </a:stretch>
        </p:blipFill>
        <p:spPr>
          <a:xfrm>
            <a:off x="4430226" y="1952751"/>
            <a:ext cx="6921951" cy="4759334"/>
          </a:xfrm>
          <a:prstGeom prst="rect">
            <a:avLst/>
          </a:prstGeom>
        </p:spPr>
      </p:pic>
    </p:spTree>
    <p:extLst>
      <p:ext uri="{BB962C8B-B14F-4D97-AF65-F5344CB8AC3E}">
        <p14:creationId xmlns:p14="http://schemas.microsoft.com/office/powerpoint/2010/main" val="85852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C8A7-F9B4-4472-B19C-52154621F9CF}"/>
              </a:ext>
            </a:extLst>
          </p:cNvPr>
          <p:cNvSpPr>
            <a:spLocks noGrp="1"/>
          </p:cNvSpPr>
          <p:nvPr>
            <p:ph type="title"/>
          </p:nvPr>
        </p:nvSpPr>
        <p:spPr>
          <a:xfrm>
            <a:off x="659959" y="309466"/>
            <a:ext cx="11226579" cy="1325563"/>
          </a:xfrm>
        </p:spPr>
        <p:txBody>
          <a:bodyPr>
            <a:normAutofit/>
          </a:bodyPr>
          <a:lstStyle/>
          <a:p>
            <a:pPr algn="l" rtl="1"/>
            <a:r>
              <a:rPr lang="ar-IQ" sz="2800" dirty="0">
                <a:solidFill>
                  <a:srgbClr val="C00000"/>
                </a:solidFill>
                <a:latin typeface="Times New Roman" panose="02020603050405020304" pitchFamily="18" charset="0"/>
                <a:cs typeface="Times New Roman" panose="02020603050405020304" pitchFamily="18" charset="0"/>
              </a:rPr>
              <a:t>إذا امتصت العينة الحرارة أثناء انتقال الطور فإن التفاعل يكون ماصًا للحرارة </a:t>
            </a:r>
            <a:r>
              <a:rPr lang="en-US" sz="2800" b="1" dirty="0">
                <a:solidFill>
                  <a:srgbClr val="0070C0"/>
                </a:solidFill>
              </a:rPr>
              <a:t>endothermic</a:t>
            </a:r>
            <a:r>
              <a:rPr lang="ar-IQ" sz="2800" dirty="0"/>
              <a:t>.</a:t>
            </a:r>
            <a:endParaRPr lang="en-US" sz="2800" dirty="0"/>
          </a:p>
        </p:txBody>
      </p:sp>
      <p:pic>
        <p:nvPicPr>
          <p:cNvPr id="5" name="Content Placeholder 4">
            <a:extLst>
              <a:ext uri="{FF2B5EF4-FFF2-40B4-BE49-F238E27FC236}">
                <a16:creationId xmlns:a16="http://schemas.microsoft.com/office/drawing/2014/main" id="{D7A20579-3E50-4AAA-9B55-ACBF571C47CC}"/>
              </a:ext>
            </a:extLst>
          </p:cNvPr>
          <p:cNvPicPr>
            <a:picLocks noGrp="1" noChangeAspect="1"/>
          </p:cNvPicPr>
          <p:nvPr>
            <p:ph idx="1"/>
          </p:nvPr>
        </p:nvPicPr>
        <p:blipFill>
          <a:blip r:embed="rId3"/>
          <a:stretch>
            <a:fillRect/>
          </a:stretch>
        </p:blipFill>
        <p:spPr>
          <a:xfrm>
            <a:off x="1321723" y="2160588"/>
            <a:ext cx="7308591" cy="3881437"/>
          </a:xfrm>
        </p:spPr>
      </p:pic>
      <p:pic>
        <p:nvPicPr>
          <p:cNvPr id="7" name="Picture 6">
            <a:extLst>
              <a:ext uri="{FF2B5EF4-FFF2-40B4-BE49-F238E27FC236}">
                <a16:creationId xmlns:a16="http://schemas.microsoft.com/office/drawing/2014/main" id="{22BD9E1F-1A3C-46AB-8C4D-65D6CFAF92CE}"/>
              </a:ext>
            </a:extLst>
          </p:cNvPr>
          <p:cNvPicPr>
            <a:picLocks noChangeAspect="1"/>
          </p:cNvPicPr>
          <p:nvPr/>
        </p:nvPicPr>
        <p:blipFill>
          <a:blip r:embed="rId4"/>
          <a:stretch>
            <a:fillRect/>
          </a:stretch>
        </p:blipFill>
        <p:spPr>
          <a:xfrm>
            <a:off x="874644" y="2183555"/>
            <a:ext cx="3665538" cy="3231160"/>
          </a:xfrm>
          <a:prstGeom prst="rect">
            <a:avLst/>
          </a:prstGeom>
        </p:spPr>
      </p:pic>
    </p:spTree>
    <p:extLst>
      <p:ext uri="{BB962C8B-B14F-4D97-AF65-F5344CB8AC3E}">
        <p14:creationId xmlns:p14="http://schemas.microsoft.com/office/powerpoint/2010/main" val="24069255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TotalTime>
  <Words>2148</Words>
  <Application>Microsoft Office PowerPoint</Application>
  <PresentationFormat>Widescreen</PresentationFormat>
  <Paragraphs>279</Paragraphs>
  <Slides>29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Cambria Math</vt:lpstr>
      <vt:lpstr>Gill Sans MT</vt:lpstr>
      <vt:lpstr>Tahoma</vt:lpstr>
      <vt:lpstr>Times New Roman</vt:lpstr>
      <vt:lpstr>Trebuchet MS</vt:lpstr>
      <vt:lpstr>Wingdings</vt:lpstr>
      <vt:lpstr>Wingdings 3</vt:lpstr>
      <vt:lpstr>Facet</vt:lpstr>
      <vt:lpstr>Thermal analysis of materials</vt:lpstr>
      <vt:lpstr>طرق التحليل الحراري تتميز عن باقي الطرق التحليلية التي درستموها في انها تقبل التطبيق على العينات الصلبة مباشرتا و دون الحاجة الى اذابتها او معالجتها </vt:lpstr>
      <vt:lpstr>ان تأثير الحرارة على العينة واسع المدى و يتسبب في تغيير عدد من صفاتها حسب طريقة التحليل الحراري، جدول(1) يوضح العلاقات المقاسة في طرق التحليل الحراري المختلفة.</vt:lpstr>
      <vt:lpstr>المسح المسعري التفاضلي   Differential Scanning Calorimetry (DSC)                                                                                Definitions                                      1- A calorimeter measure the heat into or out of a sample.          Heat flow from or to the sample (Q) = Change in Enthalpy ∆H(mj) = Area under peak.       2- A differential calorimeter measures the heat of sample relative to a reference.     3- A differential scanning calorimeter dose all of the above and heats the        sample with a linear temperature.</vt:lpstr>
      <vt:lpstr>Principle                                                    1- ويتم الحفاظ على العينة والمرجع عند نفس درجة الحرارة، حتى أثناء حدوث انتقال حراري في العينة. 2- يتم قياس الطاقة اللازمة للحفاظ على فرق درجة الحرارة صفر بين العينة والمرجع. 3- أثناء حدوث أنتقال حراري في العينة، سيقوم النظام بنقل الحرارة إلى أو من وعاء العينة للحفاظ على نفس درجة    الحرارة للوعائين.</vt:lpstr>
      <vt:lpstr>(DSC) تطبيقات المسح التفاضلي الحراري </vt:lpstr>
      <vt:lpstr>التغيرات الماصة للحرارة endothermic  و الطاردة لها exothermic التي تحدث لعينة تتعرض لتغير مبرمج في درجة حرارتها. التغير بالأنثالبي في أثناء الأنتقال الى الطور يعطى بالمساحة تحت القمة أو القعر ويكون مكافيء للحرارة الكامنة وبالنتيجة تكون موجبة في حال كون العملية ماصة للطاقة endothermic وسالبة في عملية أنبعاث الطاقة exothermic  فتظهر قعر وقمة على التوالي.  </vt:lpstr>
      <vt:lpstr> إذا أطلقت العينة حرارة أثناء انتقال الطور، يكون التفاعل طاردًا للحرارةexothermic . </vt:lpstr>
      <vt:lpstr>إذا امتصت العينة الحرارة أثناء انتقال الطور فإن التفاعل يكون ماصًا للحرارة endothermic.</vt:lpstr>
      <vt:lpstr>PowerPoint Presentation</vt:lpstr>
      <vt:lpstr>DSC curve • The result of a DSC experiment is a curve of heat flux versus temperature or versus time. • The area under the peak is directly proportional to the amount of heat emitted or absorbed (∆H of transitions) by the sample, and the length of the peak is directly proportional to the reaction rate.  • Enthalpies of transitions, which is done by integrating the peak corresponding to a given transition, the enthalpy of transition can be expressed using equation:  </vt:lpstr>
      <vt:lpstr> What can DSC measure?   1- Glass transitions.  2- Melting and boiling points.  3- Crystallization time and temperature.  4- Percent crystallinity.  5- Heats of fusion and reactions.  6- Specific heat capacity.  7- Oxidative/thermal stability.  8- Reaction kinetics.  9- Purity.</vt:lpstr>
      <vt:lpstr>Glass transition point</vt:lpstr>
      <vt:lpstr>نقطة الانتقال الزجاجي</vt:lpstr>
      <vt:lpstr>مسائل الاختبار التحريري لنهاية الفصل (الوحدات) : </vt:lpstr>
      <vt:lpstr>Measurements for glass transition points will typically follow two possible patterns.</vt:lpstr>
      <vt:lpstr>Crystallization: . بعد عملية التحول الزجاجي، تتمتع البوليمرات بقدرة عالية على الحركة. وعندما تصل إلى درجة الحرارة المناسبة، تُطلق طاقة كافية لتكوين ترتيب منظم للغاية، وهو ما يُسمى بالبلورات. . عندما تسقط البوليمرات في هذه الترتيبات البلورية، فإنها تطلق الحرارة، ويظهر هذا الانخفاض في تدفق الحرارة على شكل ذروة كبيرة في رسم تدفق الحرارة مقابل درجة الحرارة. . تعتبر درجة الحرارة عند أعلى نقطة في الذروة عادة بمثابة درجة حرارة تبلور البوليمر (Tc)، كما يمكن قياس مساحة الذروة التي تخبرنا بالحرارة الكامنة لتبلور البوليمر. </vt:lpstr>
      <vt:lpstr>Crystallization</vt:lpstr>
      <vt:lpstr>نقطة الانصهار: Melting point         إذا سُخِّن البوليمر متجاوزًا درجة حرارته الحرجة (Tc)، فإنه يصل في النهاية إلى انتقال حراري آخر، يُسمى الانصهار. عند الوصول إلى درجة حرارة انصهار البوليمر (Tm)، تبدأ بلورات البوليمر بالتفكك، أي أنها تنصهر. تخرج من ترتيباتها المنتظمة وتبدأ بالتحرك بحرية، وهو ما يمكن رؤيته في مخطط DSC. تُمتص الحرارة التي يُطلقها البوليمر عند التبلور عند الوصول إلى درجة الحرارة الحرجة (Tm).</vt:lpstr>
      <vt:lpstr>  Melting Processes</vt:lpstr>
      <vt:lpstr>Purity by DSC</vt:lpstr>
      <vt:lpstr>Step transitions</vt:lpstr>
      <vt:lpstr>Chemical reaction</vt:lpstr>
      <vt:lpstr>Phase transition with weight loss</vt:lpstr>
      <vt:lpstr>Meso phase transition</vt:lpstr>
      <vt:lpstr>                                                                Tgو  Tc،Tm        مقارنة بين نقاط  </vt:lpstr>
      <vt:lpstr>Sample characteristics</vt:lpstr>
      <vt:lpstr>Effect of crystalline properties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118</cp:revision>
  <dcterms:created xsi:type="dcterms:W3CDTF">2023-11-04T19:36:22Z</dcterms:created>
  <dcterms:modified xsi:type="dcterms:W3CDTF">2025-11-19T17:13:06Z</dcterms:modified>
</cp:coreProperties>
</file>